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4" r:id="rId2"/>
    <p:sldId id="295" r:id="rId3"/>
    <p:sldId id="268" r:id="rId4"/>
    <p:sldId id="341" r:id="rId5"/>
    <p:sldId id="342" r:id="rId6"/>
    <p:sldId id="343" r:id="rId7"/>
    <p:sldId id="344" r:id="rId8"/>
    <p:sldId id="345" r:id="rId9"/>
    <p:sldId id="270" r:id="rId10"/>
    <p:sldId id="322" r:id="rId11"/>
    <p:sldId id="264" r:id="rId12"/>
    <p:sldId id="273" r:id="rId13"/>
    <p:sldId id="347" r:id="rId14"/>
    <p:sldId id="348" r:id="rId15"/>
    <p:sldId id="286" r:id="rId16"/>
    <p:sldId id="289" r:id="rId17"/>
    <p:sldId id="303" r:id="rId18"/>
    <p:sldId id="265" r:id="rId19"/>
    <p:sldId id="274" r:id="rId20"/>
    <p:sldId id="275" r:id="rId21"/>
    <p:sldId id="323" r:id="rId22"/>
    <p:sldId id="277" r:id="rId23"/>
    <p:sldId id="267" r:id="rId24"/>
    <p:sldId id="278" r:id="rId25"/>
    <p:sldId id="279" r:id="rId26"/>
    <p:sldId id="280" r:id="rId27"/>
    <p:sldId id="281" r:id="rId28"/>
    <p:sldId id="293" r:id="rId29"/>
    <p:sldId id="261" r:id="rId30"/>
    <p:sldId id="266" r:id="rId31"/>
    <p:sldId id="263" r:id="rId32"/>
    <p:sldId id="349" r:id="rId33"/>
    <p:sldId id="262" r:id="rId34"/>
    <p:sldId id="327" r:id="rId35"/>
    <p:sldId id="329" r:id="rId36"/>
    <p:sldId id="333" r:id="rId37"/>
    <p:sldId id="34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01"/>
      </p:cViewPr>
      <p:guideLst/>
    </p:cSldViewPr>
  </p:slideViewPr>
  <p:notesTextViewPr>
    <p:cViewPr>
      <p:scale>
        <a:sx n="1" d="1"/>
        <a:sy n="1" d="1"/>
      </p:scale>
      <p:origin x="0" y="0"/>
    </p:cViewPr>
  </p:notesTextViewPr>
  <p:sorterViewPr>
    <p:cViewPr>
      <p:scale>
        <a:sx n="100" d="100"/>
        <a:sy n="100" d="100"/>
      </p:scale>
      <p:origin x="0" y="-14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9046-99FD-4CF8-8111-A00F652FB617}"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31456-3C34-4703-9AA5-2B5826B6459A}" type="slidenum">
              <a:rPr lang="en-US" smtClean="0"/>
              <a:t>‹#›</a:t>
            </a:fld>
            <a:endParaRPr lang="en-US"/>
          </a:p>
        </p:txBody>
      </p:sp>
    </p:spTree>
    <p:extLst>
      <p:ext uri="{BB962C8B-B14F-4D97-AF65-F5344CB8AC3E}">
        <p14:creationId xmlns:p14="http://schemas.microsoft.com/office/powerpoint/2010/main" val="6182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56875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3199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925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73491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4823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15</a:t>
            </a:fld>
            <a:endParaRPr lang="en-US"/>
          </a:p>
        </p:txBody>
      </p:sp>
    </p:spTree>
    <p:extLst>
      <p:ext uri="{BB962C8B-B14F-4D97-AF65-F5344CB8AC3E}">
        <p14:creationId xmlns:p14="http://schemas.microsoft.com/office/powerpoint/2010/main" val="244561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16</a:t>
            </a:fld>
            <a:endParaRPr lang="en-US"/>
          </a:p>
        </p:txBody>
      </p:sp>
    </p:spTree>
    <p:extLst>
      <p:ext uri="{BB962C8B-B14F-4D97-AF65-F5344CB8AC3E}">
        <p14:creationId xmlns:p14="http://schemas.microsoft.com/office/powerpoint/2010/main" val="358292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p:txBody>
      </p:sp>
      <p:sp>
        <p:nvSpPr>
          <p:cNvPr id="4" name="Slide Number Placeholder 3"/>
          <p:cNvSpPr>
            <a:spLocks noGrp="1"/>
          </p:cNvSpPr>
          <p:nvPr>
            <p:ph type="sldNum" sz="quarter" idx="5"/>
          </p:nvPr>
        </p:nvSpPr>
        <p:spPr/>
        <p:txBody>
          <a:bodyPr/>
          <a:lstStyle/>
          <a:p>
            <a:fld id="{48BBFF46-24A6-4D9D-8FFF-21174D57F5E1}" type="slidenum">
              <a:rPr lang="en-US" smtClean="0"/>
              <a:t>17</a:t>
            </a:fld>
            <a:endParaRPr lang="en-US"/>
          </a:p>
        </p:txBody>
      </p:sp>
    </p:spTree>
    <p:extLst>
      <p:ext uri="{BB962C8B-B14F-4D97-AF65-F5344CB8AC3E}">
        <p14:creationId xmlns:p14="http://schemas.microsoft.com/office/powerpoint/2010/main" val="329150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18</a:t>
            </a:fld>
            <a:endParaRPr lang="en-US"/>
          </a:p>
        </p:txBody>
      </p:sp>
    </p:spTree>
    <p:extLst>
      <p:ext uri="{BB962C8B-B14F-4D97-AF65-F5344CB8AC3E}">
        <p14:creationId xmlns:p14="http://schemas.microsoft.com/office/powerpoint/2010/main" val="31942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2540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0576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1026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03522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429158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1020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3229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07629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962899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E1C5BE-6BCD-4A85-B600-FBE5541F570B}" type="slidenum">
              <a:rPr lang="en-US" altLang="en-US" smtClean="0">
                <a:solidFill>
                  <a:srgbClr val="000000"/>
                </a:solidFill>
              </a:rPr>
              <a:pPr>
                <a:spcBef>
                  <a:spcPct val="0"/>
                </a:spcBef>
              </a:pPr>
              <a:t>28</a:t>
            </a:fld>
            <a:endParaRPr lang="en-US"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02953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2991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11140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922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777841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09312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8088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4330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10507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9368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88196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4263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3969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10</a:t>
            </a:fld>
            <a:endParaRPr lang="en-US"/>
          </a:p>
        </p:txBody>
      </p:sp>
    </p:spTree>
    <p:extLst>
      <p:ext uri="{BB962C8B-B14F-4D97-AF65-F5344CB8AC3E}">
        <p14:creationId xmlns:p14="http://schemas.microsoft.com/office/powerpoint/2010/main" val="22324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233849" y="6486112"/>
            <a:ext cx="6376969" cy="371888"/>
          </a:xfrm>
          <a:prstGeom prst="rect">
            <a:avLst/>
          </a:prstGeom>
        </p:spPr>
      </p:pic>
    </p:spTree>
    <p:extLst>
      <p:ext uri="{BB962C8B-B14F-4D97-AF65-F5344CB8AC3E}">
        <p14:creationId xmlns:p14="http://schemas.microsoft.com/office/powerpoint/2010/main" val="263626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794187F-937F-4D25-BD54-61CEA0F82546}" type="slidenum">
              <a:rPr lang="en-US" altLang="en-US"/>
              <a:pPr>
                <a:defRPr/>
              </a:pPr>
              <a:t>‹#›</a:t>
            </a:fld>
            <a:endParaRPr lang="en-US" altLang="en-US"/>
          </a:p>
        </p:txBody>
      </p:sp>
    </p:spTree>
    <p:extLst>
      <p:ext uri="{BB962C8B-B14F-4D97-AF65-F5344CB8AC3E}">
        <p14:creationId xmlns:p14="http://schemas.microsoft.com/office/powerpoint/2010/main" val="27506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2807" y="25401"/>
            <a:ext cx="8672936" cy="1054100"/>
          </a:xfrm>
          <a:prstGeom prst="rect">
            <a:avLst/>
          </a:prstGeom>
        </p:spPr>
        <p:txBody>
          <a:bodyPr vert="horz" lIns="91440" tIns="45720" rIns="91440" bIns="45720" rtlCol="0" anchor="ctr">
            <a:normAutofit/>
          </a:bodyPr>
          <a:lstStyle/>
          <a:p>
            <a:r>
              <a:rPr lang="en-US" altLang="en-US" b="1" dirty="0"/>
              <a:t>2021 District 8 Tournament Rules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200400" y="6492875"/>
            <a:ext cx="6375400" cy="365125"/>
          </a:xfrm>
          <a:prstGeom prst="rect">
            <a:avLst/>
          </a:prstGeom>
        </p:spPr>
        <p:txBody>
          <a:bodyPr vert="horz" lIns="91440" tIns="45720" rIns="91440" bIns="45720" rtlCol="0" anchor="ctr"/>
          <a:lstStyle>
            <a:lvl1pPr algn="ctr">
              <a:defRPr sz="1200">
                <a:solidFill>
                  <a:srgbClr val="FF0000"/>
                </a:solidFill>
              </a:defRPr>
            </a:lvl1pPr>
          </a:lstStyle>
          <a:p>
            <a:r>
              <a:rPr lang="en-US" dirty="0"/>
              <a:t>YOU ARE THE VISIBLE STANDARD OF ACCEPTABLE BEHAVIOR FOR THE LITTLE LEAGUE PROGRAM!</a:t>
            </a:r>
          </a:p>
        </p:txBody>
      </p:sp>
      <p:pic>
        <p:nvPicPr>
          <p:cNvPr id="8" name="Picture 7"/>
          <p:cNvPicPr>
            <a:picLocks noChangeAspect="1"/>
          </p:cNvPicPr>
          <p:nvPr userDrawn="1"/>
        </p:nvPicPr>
        <p:blipFill>
          <a:blip r:embed="rId4"/>
          <a:stretch>
            <a:fillRect/>
          </a:stretch>
        </p:blipFill>
        <p:spPr>
          <a:xfrm>
            <a:off x="34992" y="25400"/>
            <a:ext cx="1377815" cy="1402202"/>
          </a:xfrm>
          <a:prstGeom prst="rect">
            <a:avLst/>
          </a:prstGeom>
        </p:spPr>
      </p:pic>
      <p:pic>
        <p:nvPicPr>
          <p:cNvPr id="7" name="Picture 6">
            <a:extLst>
              <a:ext uri="{FF2B5EF4-FFF2-40B4-BE49-F238E27FC236}">
                <a16:creationId xmlns:a16="http://schemas.microsoft.com/office/drawing/2014/main" id="{C5607A91-9625-458C-9ACB-88C4E13EEF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35274" y="32563"/>
            <a:ext cx="1841487" cy="1424231"/>
          </a:xfrm>
          <a:prstGeom prst="rect">
            <a:avLst/>
          </a:prstGeom>
        </p:spPr>
      </p:pic>
    </p:spTree>
    <p:extLst>
      <p:ext uri="{BB962C8B-B14F-4D97-AF65-F5344CB8AC3E}">
        <p14:creationId xmlns:p14="http://schemas.microsoft.com/office/powerpoint/2010/main" val="3372979576"/>
      </p:ext>
    </p:extLst>
  </p:cSld>
  <p:clrMap bg1="lt1" tx1="dk1" bg2="lt2" tx2="dk2" accent1="accent1" accent2="accent2" accent3="accent3" accent4="accent4" accent5="accent5" accent6="accent6" hlink="hlink" folHlink="folHlink"/>
  <p:sldLayoutIdLst>
    <p:sldLayoutId id="2147483655" r:id="rId1"/>
    <p:sldLayoutId id="2147483657" r:id="rId2"/>
  </p:sldLayoutIdLst>
  <p:hf sldNum="0" hdr="0" dt="0"/>
  <p:txStyles>
    <p:titleStyle>
      <a:lvl1pPr algn="ctr"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john_hildrethii@msn.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mailto:rmurray23@cox.net" TargetMode="External"/><Relationship Id="rId4" Type="http://schemas.openxmlformats.org/officeDocument/2006/relationships/hyperlink" Target="mailto:jorge.maldonado1@hotmail.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1279" y="4929052"/>
            <a:ext cx="1776550" cy="1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641757" y="275836"/>
            <a:ext cx="8220635" cy="1446550"/>
          </a:xfrm>
          <a:prstGeom prst="rect">
            <a:avLst/>
          </a:prstGeom>
        </p:spPr>
        <p:txBody>
          <a:bodyPr wrap="square">
            <a:spAutoFit/>
          </a:bodyPr>
          <a:lstStyle/>
          <a:p>
            <a:pPr algn="ctr"/>
            <a:r>
              <a:rPr lang="en-US" altLang="en-US" sz="4400" b="1" dirty="0">
                <a:solidFill>
                  <a:prstClr val="black"/>
                </a:solidFill>
                <a:latin typeface="Calibri Light" panose="020F0302020204030204"/>
                <a:ea typeface="+mj-ea"/>
                <a:cs typeface="+mj-cs"/>
              </a:rPr>
              <a:t>2023 District 8 Tournament Rules</a:t>
            </a:r>
          </a:p>
          <a:p>
            <a:pPr algn="ctr"/>
            <a:r>
              <a:rPr lang="en-US" altLang="en-US" sz="4400" b="1" dirty="0">
                <a:solidFill>
                  <a:prstClr val="black"/>
                </a:solidFill>
                <a:latin typeface="Calibri Light" panose="020F0302020204030204"/>
                <a:ea typeface="+mj-ea"/>
                <a:cs typeface="+mj-cs"/>
              </a:rPr>
              <a:t>Welcome! </a:t>
            </a:r>
            <a:endParaRPr lang="en-US" dirty="0"/>
          </a:p>
        </p:txBody>
      </p:sp>
      <p:pic>
        <p:nvPicPr>
          <p:cNvPr id="6" name="Picture 5">
            <a:extLst>
              <a:ext uri="{FF2B5EF4-FFF2-40B4-BE49-F238E27FC236}">
                <a16:creationId xmlns:a16="http://schemas.microsoft.com/office/drawing/2014/main" id="{257DAF6C-EA89-473A-A047-2E71F73DC1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180" y="5253678"/>
            <a:ext cx="2113673" cy="1585840"/>
          </a:xfrm>
          <a:prstGeom prst="rect">
            <a:avLst/>
          </a:prstGeom>
        </p:spPr>
      </p:pic>
      <p:pic>
        <p:nvPicPr>
          <p:cNvPr id="7" name="Picture 6">
            <a:extLst>
              <a:ext uri="{FF2B5EF4-FFF2-40B4-BE49-F238E27FC236}">
                <a16:creationId xmlns:a16="http://schemas.microsoft.com/office/drawing/2014/main" id="{5419DA6C-A504-063F-891C-3EB53F922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570" y="1620253"/>
            <a:ext cx="4295274" cy="4295274"/>
          </a:xfrm>
          <a:prstGeom prst="rect">
            <a:avLst/>
          </a:prstGeom>
        </p:spPr>
      </p:pic>
    </p:spTree>
    <p:extLst>
      <p:ext uri="{BB962C8B-B14F-4D97-AF65-F5344CB8AC3E}">
        <p14:creationId xmlns:p14="http://schemas.microsoft.com/office/powerpoint/2010/main" val="365055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57EC-9962-4CD0-92C6-3BB3DC2723F1}"/>
              </a:ext>
            </a:extLst>
          </p:cNvPr>
          <p:cNvSpPr>
            <a:spLocks noGrp="1"/>
          </p:cNvSpPr>
          <p:nvPr>
            <p:ph type="title"/>
          </p:nvPr>
        </p:nvSpPr>
        <p:spPr>
          <a:xfrm>
            <a:off x="1412807" y="118165"/>
            <a:ext cx="8672936" cy="1054100"/>
          </a:xfrm>
        </p:spPr>
        <p:txBody>
          <a:bodyPr>
            <a:normAutofit fontScale="90000"/>
          </a:bodyPr>
          <a:lstStyle/>
          <a:p>
            <a:r>
              <a:rPr lang="en-US" altLang="en-US" b="1" dirty="0"/>
              <a:t>2023 District 8 Tournament Rules –</a:t>
            </a:r>
            <a:br>
              <a:rPr lang="en-US" dirty="0"/>
            </a:br>
            <a:r>
              <a:rPr lang="en-US" dirty="0"/>
              <a:t>Number of Players</a:t>
            </a:r>
          </a:p>
        </p:txBody>
      </p:sp>
      <p:sp>
        <p:nvSpPr>
          <p:cNvPr id="12" name="Content Placeholder 2">
            <a:extLst>
              <a:ext uri="{FF2B5EF4-FFF2-40B4-BE49-F238E27FC236}">
                <a16:creationId xmlns:a16="http://schemas.microsoft.com/office/drawing/2014/main" id="{B9A83827-5AE7-4DD2-BCD5-BCD3B56886C1}"/>
              </a:ext>
            </a:extLst>
          </p:cNvPr>
          <p:cNvSpPr>
            <a:spLocks noGrp="1"/>
          </p:cNvSpPr>
          <p:nvPr>
            <p:ph idx="1"/>
          </p:nvPr>
        </p:nvSpPr>
        <p:spPr>
          <a:xfrm>
            <a:off x="838200" y="1825625"/>
            <a:ext cx="10515600" cy="4138947"/>
          </a:xfrm>
        </p:spPr>
        <p:txBody>
          <a:bodyPr>
            <a:normAutofit fontScale="62500" lnSpcReduction="20000"/>
          </a:bodyPr>
          <a:lstStyle/>
          <a:p>
            <a:pPr marL="0" indent="0">
              <a:buNone/>
            </a:pPr>
            <a:r>
              <a:rPr lang="en-US" dirty="0"/>
              <a:t>Teams MUST have 12 Players or DA approval to carry less!</a:t>
            </a:r>
          </a:p>
          <a:p>
            <a:pPr marL="0" indent="0">
              <a:buNone/>
            </a:pPr>
            <a:endParaRPr lang="en-US" b="1" dirty="0">
              <a:solidFill>
                <a:srgbClr val="FF0000"/>
              </a:solidFill>
            </a:endParaRPr>
          </a:p>
          <a:p>
            <a:pPr marL="0" indent="0">
              <a:buNone/>
            </a:pPr>
            <a:r>
              <a:rPr lang="en-US" b="1" dirty="0">
                <a:solidFill>
                  <a:srgbClr val="FF0000"/>
                </a:solidFill>
              </a:rPr>
              <a:t>First Game </a:t>
            </a:r>
            <a:r>
              <a:rPr lang="en-US" b="1" dirty="0"/>
              <a:t>– </a:t>
            </a:r>
          </a:p>
          <a:p>
            <a:pPr marL="0" indent="0">
              <a:buNone/>
            </a:pPr>
            <a:r>
              <a:rPr lang="en-US" dirty="0"/>
              <a:t>12 players should be in attendance (when the affidavit becomes official). If a player is missing for illness or other justifiable reason</a:t>
            </a:r>
            <a:r>
              <a:rPr lang="en-US" dirty="0">
                <a:solidFill>
                  <a:srgbClr val="FF0000"/>
                </a:solidFill>
              </a:rPr>
              <a:t>, play on</a:t>
            </a:r>
            <a:r>
              <a:rPr lang="en-US" dirty="0"/>
              <a:t>. </a:t>
            </a:r>
            <a:endParaRPr lang="en-US" b="1" dirty="0"/>
          </a:p>
          <a:p>
            <a:pPr marL="0" indent="0">
              <a:buNone/>
            </a:pPr>
            <a:r>
              <a:rPr lang="en-US" dirty="0">
                <a:solidFill>
                  <a:srgbClr val="FF0000"/>
                </a:solidFill>
              </a:rPr>
              <a:t>If any players have been removed from the roster (crossed out) – DA or TD must call the protest line.</a:t>
            </a:r>
          </a:p>
          <a:p>
            <a:pPr marL="0" indent="0">
              <a:buNone/>
            </a:pPr>
            <a:endParaRPr lang="en-US" dirty="0"/>
          </a:p>
          <a:p>
            <a:pPr marL="0" indent="0">
              <a:buNone/>
            </a:pPr>
            <a:r>
              <a:rPr lang="en-US" dirty="0"/>
              <a:t>Teams must have at least 9 players to start the game</a:t>
            </a:r>
          </a:p>
          <a:p>
            <a:pPr marL="457200" lvl="1" indent="0">
              <a:buNone/>
            </a:pPr>
            <a:r>
              <a:rPr lang="en-US" i="1" dirty="0"/>
              <a:t>The game is considered started at the plate meeting</a:t>
            </a:r>
          </a:p>
          <a:p>
            <a:pPr marL="0" indent="0">
              <a:buNone/>
            </a:pPr>
            <a:endParaRPr lang="en-US" dirty="0"/>
          </a:p>
          <a:p>
            <a:pPr marL="0" indent="0">
              <a:buNone/>
            </a:pPr>
            <a:r>
              <a:rPr lang="en-US" dirty="0"/>
              <a:t>Teams must have at least 9 players to continue the game</a:t>
            </a:r>
          </a:p>
          <a:p>
            <a:pPr marL="0" indent="0">
              <a:buNone/>
            </a:pPr>
            <a:endParaRPr lang="en-US" dirty="0"/>
          </a:p>
          <a:p>
            <a:pPr marL="0" indent="0">
              <a:buNone/>
            </a:pPr>
            <a:r>
              <a:rPr lang="en-US" dirty="0"/>
              <a:t>If, at any time, a team has less than 9 players, the game will cease and be referred to the tournament committee.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746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508151"/>
          </a:xfrm>
        </p:spPr>
        <p:txBody>
          <a:bodyPr>
            <a:normAutofit/>
          </a:bodyPr>
          <a:lstStyle/>
          <a:p>
            <a:pPr eaLnBrk="1" hangingPunct="1"/>
            <a:r>
              <a:rPr lang="en-US" altLang="en-US" sz="2400" dirty="0"/>
              <a:t>Regular Season Uniforms may be worn as Tournament Uniforms.</a:t>
            </a:r>
          </a:p>
          <a:p>
            <a:pPr eaLnBrk="1" hangingPunct="1"/>
            <a:r>
              <a:rPr lang="en-US" altLang="en-US" sz="2400" dirty="0"/>
              <a:t>The Little League Official Shoulder Patch must be affixed to the upper left sleeve or centered on left chest on sleeveless uniform shirt in all division of play and may not be sublimated or screen-printed.</a:t>
            </a:r>
          </a:p>
          <a:p>
            <a:pPr eaLnBrk="1" hangingPunct="1"/>
            <a:r>
              <a:rPr lang="en-US" altLang="en-US" sz="2400" dirty="0"/>
              <a:t>No part of the uniform shall include a pattern that imitates or suggests the shape of a softball/baseball.</a:t>
            </a:r>
          </a:p>
          <a:p>
            <a:pPr eaLnBrk="1" hangingPunct="1"/>
            <a:r>
              <a:rPr lang="en-US" altLang="en-US" sz="2400" dirty="0"/>
              <a:t>Neoprene sleeves, on pitchers, must be completely covered or removed.</a:t>
            </a:r>
          </a:p>
          <a:p>
            <a:r>
              <a:rPr lang="en-US" altLang="en-US" sz="2400" dirty="0"/>
              <a:t>Pitcher cannot wear wrist bands (softball: a wrist band is permitted on the non-pitching arm so long as it is of a solid, single color: black, white, gray, or uniform color).</a:t>
            </a:r>
          </a:p>
          <a:p>
            <a:pPr eaLnBrk="1" hangingPunct="1"/>
            <a:endParaRPr lang="en-US" altLang="en-US" dirty="0"/>
          </a:p>
        </p:txBody>
      </p:sp>
      <p:sp>
        <p:nvSpPr>
          <p:cNvPr id="110594" name="Rectangle 2"/>
          <p:cNvSpPr>
            <a:spLocks noGrp="1" noChangeArrowheads="1"/>
          </p:cNvSpPr>
          <p:nvPr>
            <p:ph type="title" idx="4294967295"/>
          </p:nvPr>
        </p:nvSpPr>
        <p:spPr>
          <a:xfrm>
            <a:off x="1806498" y="287106"/>
            <a:ext cx="7953375" cy="1189037"/>
          </a:xfrm>
        </p:spPr>
        <p:txBody>
          <a:bodyPr>
            <a:noAutofit/>
          </a:bodyPr>
          <a:lstStyle/>
          <a:p>
            <a:pPr algn="ctr" eaLnBrk="1" hangingPunct="1"/>
            <a:r>
              <a:rPr lang="en-US" altLang="en-US" b="1" dirty="0"/>
              <a:t>2023 District 8 Tournament Rules – </a:t>
            </a:r>
            <a:r>
              <a:rPr lang="en-US" altLang="en-US" sz="2800" b="1" dirty="0">
                <a:solidFill>
                  <a:srgbClr val="FF0000"/>
                </a:solidFill>
              </a:rPr>
              <a:t>Uniforms</a:t>
            </a:r>
          </a:p>
        </p:txBody>
      </p:sp>
    </p:spTree>
    <p:extLst>
      <p:ext uri="{BB962C8B-B14F-4D97-AF65-F5344CB8AC3E}">
        <p14:creationId xmlns:p14="http://schemas.microsoft.com/office/powerpoint/2010/main" val="148905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fontScale="70000" lnSpcReduction="20000"/>
          </a:bodyPr>
          <a:lstStyle/>
          <a:p>
            <a:pPr marL="800100" lvl="1" indent="-342900">
              <a:buFontTx/>
              <a:buChar char="•"/>
            </a:pPr>
            <a:r>
              <a:rPr lang="en-US" altLang="en-US" sz="3300" dirty="0"/>
              <a:t>All fields are considered neutral. The home team shall be determined by the toss of a coin.</a:t>
            </a:r>
          </a:p>
          <a:p>
            <a:pPr marL="800100" lvl="1" indent="-342900">
              <a:buFontTx/>
              <a:buChar char="•"/>
            </a:pPr>
            <a:r>
              <a:rPr lang="en-US" altLang="en-US" sz="3300" b="1" u="sng" dirty="0"/>
              <a:t>Rule 1</a:t>
            </a:r>
            <a:r>
              <a:rPr lang="en-US" altLang="en-US" sz="3300" u="sng" dirty="0"/>
              <a:t> </a:t>
            </a:r>
            <a:r>
              <a:rPr lang="en-US" altLang="en-US" sz="3300" dirty="0"/>
              <a:t>– Baseballs licensed by Little League with the “RS-T” designation must be used.</a:t>
            </a:r>
          </a:p>
          <a:p>
            <a:pPr marL="800100" lvl="1" indent="-342900">
              <a:buFontTx/>
              <a:buChar char="•"/>
            </a:pPr>
            <a:r>
              <a:rPr lang="en-US" altLang="en-US" sz="3300" b="1" u="sng" dirty="0"/>
              <a:t>Rule 3</a:t>
            </a:r>
            <a:r>
              <a:rPr lang="en-US" altLang="en-US" sz="3300" dirty="0"/>
              <a:t> - Players and coaches </a:t>
            </a:r>
            <a:r>
              <a:rPr lang="en-US" altLang="en-US" sz="3300" dirty="0">
                <a:solidFill>
                  <a:srgbClr val="FF0000"/>
                </a:solidFill>
              </a:rPr>
              <a:t>shall not address or mingle with spectators during a game.</a:t>
            </a:r>
          </a:p>
          <a:p>
            <a:pPr marL="800100" lvl="1" indent="-342900">
              <a:buFontTx/>
              <a:buChar char="•"/>
            </a:pPr>
            <a:r>
              <a:rPr lang="en-US" altLang="en-US" sz="3300" b="1" u="sng" dirty="0"/>
              <a:t>Rule 6 </a:t>
            </a:r>
            <a:r>
              <a:rPr lang="en-US" altLang="en-US" sz="3300" dirty="0"/>
              <a:t>– Third Strike not caught applies to the 9/10/11, 10/11/12, Intermediate, Junior, and Senior Divisions (Baseball and Softball).</a:t>
            </a:r>
          </a:p>
          <a:p>
            <a:pPr lvl="2">
              <a:lnSpc>
                <a:spcPct val="80000"/>
              </a:lnSpc>
              <a:buFont typeface="Calibri" panose="020F0502020204030204" pitchFamily="34" charset="0"/>
              <a:buChar char="⁻"/>
            </a:pPr>
            <a:r>
              <a:rPr lang="en-US" altLang="en-US" sz="2800" dirty="0"/>
              <a:t>1</a:t>
            </a:r>
            <a:r>
              <a:rPr lang="en-US" altLang="en-US" sz="2800" baseline="30000" dirty="0"/>
              <a:t>st</a:t>
            </a:r>
            <a:r>
              <a:rPr lang="en-US" altLang="en-US" sz="2800" dirty="0"/>
              <a:t> base not occupied, 1</a:t>
            </a:r>
            <a:r>
              <a:rPr lang="en-US" altLang="en-US" sz="2800" baseline="30000" dirty="0"/>
              <a:t>st</a:t>
            </a:r>
            <a:r>
              <a:rPr lang="en-US" altLang="en-US" sz="2800" dirty="0"/>
              <a:t> base occupied w/ 2 outs</a:t>
            </a:r>
          </a:p>
          <a:p>
            <a:pPr lvl="2">
              <a:lnSpc>
                <a:spcPct val="80000"/>
              </a:lnSpc>
              <a:buFont typeface="Calibri" panose="020F0502020204030204" pitchFamily="34" charset="0"/>
              <a:buChar char="⁻"/>
            </a:pPr>
            <a:r>
              <a:rPr lang="en-US" altLang="en-US" sz="2800" dirty="0"/>
              <a:t>May attempt to advance </a:t>
            </a:r>
            <a:r>
              <a:rPr lang="en-US" altLang="en-US" sz="2800" u="sng" dirty="0"/>
              <a:t>until they enter the dugout or dead ball area</a:t>
            </a:r>
          </a:p>
          <a:p>
            <a:pPr lvl="1">
              <a:lnSpc>
                <a:spcPct val="80000"/>
              </a:lnSpc>
            </a:pPr>
            <a:r>
              <a:rPr lang="en-US" altLang="en-US" sz="3300" b="1" dirty="0"/>
              <a:t> </a:t>
            </a:r>
            <a:r>
              <a:rPr lang="en-US" altLang="en-US" sz="3300" b="1" u="sng" dirty="0"/>
              <a:t>Rule 6 </a:t>
            </a:r>
            <a:r>
              <a:rPr lang="en-US" altLang="en-US" sz="3300" dirty="0"/>
              <a:t>– </a:t>
            </a:r>
            <a:r>
              <a:rPr lang="en-US" altLang="en-US" sz="3300" dirty="0">
                <a:solidFill>
                  <a:srgbClr val="FF0000"/>
                </a:solidFill>
              </a:rPr>
              <a:t>Batter is out </a:t>
            </a:r>
            <a:r>
              <a:rPr lang="en-US" altLang="en-US" sz="3300" dirty="0"/>
              <a:t>when the </a:t>
            </a:r>
            <a:r>
              <a:rPr lang="en-US" altLang="en-US" sz="3300" dirty="0">
                <a:solidFill>
                  <a:srgbClr val="FF0000"/>
                </a:solidFill>
              </a:rPr>
              <a:t>batter enters the batter’s box </a:t>
            </a:r>
            <a:r>
              <a:rPr lang="en-US" altLang="en-US" sz="3300" dirty="0"/>
              <a:t>with one or both feet entirely on the ground </a:t>
            </a:r>
            <a:r>
              <a:rPr lang="en-US" altLang="en-US" sz="3300" dirty="0">
                <a:solidFill>
                  <a:srgbClr val="FF0000"/>
                </a:solidFill>
              </a:rPr>
              <a:t>with an illegal bat </a:t>
            </a:r>
            <a:r>
              <a:rPr lang="en-US" altLang="en-US" sz="3300" dirty="0"/>
              <a:t>or is discovered having used an illegal bat prior to the next player entering the batter’s box. </a:t>
            </a:r>
            <a:r>
              <a:rPr lang="en-US" altLang="en-US" sz="3300" dirty="0">
                <a:solidFill>
                  <a:srgbClr val="FF0000"/>
                </a:solidFill>
              </a:rPr>
              <a:t>Both the batter and the manager of the team will be ejected</a:t>
            </a:r>
            <a:r>
              <a:rPr lang="en-US" altLang="en-US" sz="3300" dirty="0"/>
              <a:t> from the game.</a:t>
            </a:r>
          </a:p>
          <a:p>
            <a:pPr lvl="1">
              <a:lnSpc>
                <a:spcPct val="80000"/>
              </a:lnSpc>
            </a:pPr>
            <a:r>
              <a:rPr lang="en-US" sz="3400" dirty="0"/>
              <a:t>Managers or coaches are </a:t>
            </a:r>
            <a:r>
              <a:rPr lang="en-US" sz="3400" b="1" dirty="0">
                <a:solidFill>
                  <a:srgbClr val="FF0000"/>
                </a:solidFill>
              </a:rPr>
              <a:t>NOT </a:t>
            </a:r>
            <a:r>
              <a:rPr lang="en-US" sz="3400" dirty="0"/>
              <a:t>permitted to warm up a pitcher at home plate or in the bullpen or elsewhere at any time, including in-game warm-up, pre-game warm-up, and in other instances</a:t>
            </a:r>
            <a:endParaRPr lang="en-US" altLang="en-US" sz="3400" dirty="0"/>
          </a:p>
          <a:p>
            <a:pPr lvl="1">
              <a:lnSpc>
                <a:spcPct val="80000"/>
              </a:lnSpc>
            </a:pPr>
            <a:endParaRPr lang="en-US" altLang="en-US" u="sng" dirty="0">
              <a:solidFill>
                <a:srgbClr val="00B050"/>
              </a:solidFill>
            </a:endParaRPr>
          </a:p>
          <a:p>
            <a:pPr marL="1257300" lvl="2" indent="-342900">
              <a:buFontTx/>
              <a:buChar char="•"/>
            </a:pPr>
            <a:endParaRPr lang="en-US" altLang="en-US" b="1" u="sng"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pPr algn="ctr"/>
            <a:r>
              <a:rPr lang="en-US" altLang="en-US" b="1" dirty="0"/>
              <a:t>2023 District 8 Tournament Rules – </a:t>
            </a:r>
            <a:br>
              <a:rPr lang="en-US" altLang="en-US" b="1" dirty="0"/>
            </a:br>
            <a:r>
              <a:rPr lang="en-US" altLang="en-US" sz="2800" b="1" dirty="0">
                <a:solidFill>
                  <a:srgbClr val="FF0000"/>
                </a:solidFill>
              </a:rPr>
              <a:t>Other Rules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52339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lnSpcReduction="10000"/>
          </a:bodyPr>
          <a:lstStyle/>
          <a:p>
            <a:endParaRPr lang="en-US" dirty="0"/>
          </a:p>
          <a:p>
            <a:r>
              <a:rPr lang="en-US" dirty="0"/>
              <a:t>Majors and below:    </a:t>
            </a:r>
          </a:p>
          <a:p>
            <a:pPr lvl="1"/>
            <a:r>
              <a:rPr lang="en-US" dirty="0"/>
              <a:t>15 after 3, 2.5 if home is ahead</a:t>
            </a:r>
          </a:p>
          <a:p>
            <a:pPr lvl="1"/>
            <a:r>
              <a:rPr lang="en-US" dirty="0"/>
              <a:t>10 after 4, 3.5 if home is ahead</a:t>
            </a:r>
          </a:p>
          <a:p>
            <a:pPr marL="0" indent="0">
              <a:buNone/>
            </a:pPr>
            <a:r>
              <a:rPr lang="en-US" dirty="0"/>
              <a:t>                        </a:t>
            </a:r>
          </a:p>
          <a:p>
            <a:r>
              <a:rPr lang="en-US" dirty="0"/>
              <a:t> Intermediate -&gt;Sr.</a:t>
            </a:r>
          </a:p>
          <a:p>
            <a:pPr lvl="1"/>
            <a:r>
              <a:rPr lang="en-US" dirty="0"/>
              <a:t>15 after 4, 3.5 if home is ahead</a:t>
            </a:r>
          </a:p>
          <a:p>
            <a:pPr lvl="1"/>
            <a:r>
              <a:rPr lang="en-US" dirty="0"/>
              <a:t>10 after 5, 4.5 if home is ahead</a:t>
            </a:r>
          </a:p>
          <a:p>
            <a:pPr marL="1257300" lvl="2" indent="-342900">
              <a:buFontTx/>
              <a:buChar char="•"/>
            </a:pPr>
            <a:endParaRPr lang="en-US" altLang="en-US" b="1" u="sng" dirty="0"/>
          </a:p>
          <a:p>
            <a:pPr marL="342900" indent="-342900">
              <a:buFontTx/>
              <a:buChar char="•"/>
            </a:pPr>
            <a:r>
              <a:rPr lang="en-US" altLang="en-US" b="1" dirty="0">
                <a:solidFill>
                  <a:srgbClr val="FF0000"/>
                </a:solidFill>
              </a:rPr>
              <a:t>No 8 run after x during Tournament</a:t>
            </a:r>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2023 District 8 Tournament Rules – </a:t>
            </a:r>
            <a:br>
              <a:rPr lang="en-US" altLang="en-US" b="1" dirty="0"/>
            </a:br>
            <a:r>
              <a:rPr lang="en-US" b="1" dirty="0"/>
              <a:t>Run Rules</a:t>
            </a:r>
            <a:endParaRPr lang="en-US" altLang="en-US" b="1" dirty="0"/>
          </a:p>
        </p:txBody>
      </p:sp>
    </p:spTree>
    <p:extLst>
      <p:ext uri="{BB962C8B-B14F-4D97-AF65-F5344CB8AC3E}">
        <p14:creationId xmlns:p14="http://schemas.microsoft.com/office/powerpoint/2010/main" val="32312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a:bodyPr>
          <a:lstStyle/>
          <a:p>
            <a:r>
              <a:rPr lang="en-US" b="1" dirty="0"/>
              <a:t>Tie Game - </a:t>
            </a:r>
            <a:r>
              <a:rPr lang="en-US" dirty="0"/>
              <a:t>When the completion of six innings (</a:t>
            </a:r>
            <a:r>
              <a:rPr lang="en-US" b="1" dirty="0"/>
              <a:t>INT, JL, SL</a:t>
            </a:r>
            <a:r>
              <a:rPr lang="en-US" dirty="0"/>
              <a:t>: seven innings), and the score is tied, the following tie-breaker will be played to determine a winning team:</a:t>
            </a:r>
          </a:p>
          <a:p>
            <a:endParaRPr lang="en-US" dirty="0"/>
          </a:p>
          <a:p>
            <a:r>
              <a:rPr lang="en-US" dirty="0"/>
              <a:t>The 7th inning (</a:t>
            </a:r>
            <a:r>
              <a:rPr lang="en-US" b="1" dirty="0"/>
              <a:t>8th</a:t>
            </a:r>
            <a:r>
              <a:rPr lang="en-US" dirty="0"/>
              <a:t>) will be played as normal.</a:t>
            </a:r>
          </a:p>
          <a:p>
            <a:r>
              <a:rPr lang="en-US" dirty="0"/>
              <a:t>Starting in the top of the 8th </a:t>
            </a:r>
            <a:r>
              <a:rPr lang="en-US" b="1" dirty="0"/>
              <a:t>(9th)</a:t>
            </a:r>
            <a:r>
              <a:rPr lang="en-US" dirty="0"/>
              <a:t> inning, and each half inning thereafter, the offensive team shall begin its turn at bat with the </a:t>
            </a:r>
            <a:r>
              <a:rPr lang="en-US" dirty="0">
                <a:solidFill>
                  <a:srgbClr val="FF0000"/>
                </a:solidFill>
              </a:rPr>
              <a:t>player who is scheduled to bat last in that respective half inning being placed on second base.</a:t>
            </a:r>
          </a:p>
          <a:p>
            <a:endParaRPr lang="en-US"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2023 District 8 Tournament Rules – </a:t>
            </a:r>
            <a:br>
              <a:rPr lang="en-US" altLang="en-US" b="1" dirty="0"/>
            </a:br>
            <a:r>
              <a:rPr lang="en-US" b="1" dirty="0"/>
              <a:t>Tie Games</a:t>
            </a:r>
            <a:endParaRPr lang="en-US" altLang="en-US" b="1" dirty="0"/>
          </a:p>
        </p:txBody>
      </p:sp>
    </p:spTree>
    <p:extLst>
      <p:ext uri="{BB962C8B-B14F-4D97-AF65-F5344CB8AC3E}">
        <p14:creationId xmlns:p14="http://schemas.microsoft.com/office/powerpoint/2010/main" val="268709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p:nvPr>
        </p:nvSpPr>
        <p:spPr>
          <a:xfrm>
            <a:off x="1412807" y="171173"/>
            <a:ext cx="8672936" cy="1054100"/>
          </a:xfrm>
        </p:spPr>
        <p:txBody>
          <a:bodyPr>
            <a:normAutofit fontScale="90000"/>
          </a:bodyPr>
          <a:lstStyle/>
          <a:p>
            <a:r>
              <a:rPr lang="en-US" altLang="en-US" b="1" dirty="0"/>
              <a:t>2023 District 8 Tournament Rules –</a:t>
            </a:r>
            <a:br>
              <a:rPr lang="en-US" dirty="0"/>
            </a:br>
            <a:r>
              <a:rPr lang="en-US" dirty="0"/>
              <a:t>Between Innings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825625"/>
            <a:ext cx="10741090" cy="4351338"/>
          </a:xfrm>
        </p:spPr>
        <p:txBody>
          <a:bodyPr>
            <a:normAutofit fontScale="85000" lnSpcReduction="20000"/>
          </a:bodyPr>
          <a:lstStyle/>
          <a:p>
            <a:r>
              <a:rPr lang="en-US" dirty="0"/>
              <a:t>Pitcher has up to one (1) minute or up to eight (8) warm-up pitches</a:t>
            </a:r>
          </a:p>
          <a:p>
            <a:endParaRPr lang="en-US" sz="1000" dirty="0"/>
          </a:p>
          <a:p>
            <a:r>
              <a:rPr lang="en-US" dirty="0"/>
              <a:t>Managers/coaches are not allowed in fair ball territory – </a:t>
            </a:r>
          </a:p>
          <a:p>
            <a:endParaRPr lang="en-US" sz="1000" dirty="0"/>
          </a:p>
          <a:p>
            <a:r>
              <a:rPr lang="en-US" dirty="0"/>
              <a:t>Base coaches must stay in their dugouts until catcher throws to 2nd base</a:t>
            </a:r>
          </a:p>
          <a:p>
            <a:pPr marL="0" indent="0">
              <a:buNone/>
            </a:pPr>
            <a:r>
              <a:rPr lang="en-US"/>
              <a:t>    </a:t>
            </a:r>
            <a:r>
              <a:rPr lang="en-US" dirty="0"/>
              <a:t>– </a:t>
            </a:r>
            <a:r>
              <a:rPr lang="en-US" dirty="0">
                <a:solidFill>
                  <a:srgbClr val="FF0000"/>
                </a:solidFill>
              </a:rPr>
              <a:t>Rule 4.05 </a:t>
            </a:r>
            <a:r>
              <a:rPr lang="en-US" dirty="0"/>
              <a:t>– Please do not say they did not make me do that during </a:t>
            </a:r>
            <a:r>
              <a:rPr lang="en-US"/>
              <a:t>the regular</a:t>
            </a:r>
          </a:p>
          <a:p>
            <a:pPr marL="0" indent="0">
              <a:buNone/>
            </a:pPr>
            <a:r>
              <a:rPr lang="en-US"/>
              <a:t>      season</a:t>
            </a:r>
            <a:r>
              <a:rPr lang="en-US" dirty="0"/>
              <a:t>.</a:t>
            </a:r>
          </a:p>
          <a:p>
            <a:endParaRPr lang="en-US" sz="1000" dirty="0"/>
          </a:p>
          <a:p>
            <a:r>
              <a:rPr lang="en-US" dirty="0"/>
              <a:t>Defensive substitutions must be made when the players go into the field</a:t>
            </a:r>
          </a:p>
          <a:p>
            <a:endParaRPr lang="en-US" sz="1000" dirty="0"/>
          </a:p>
          <a:p>
            <a:r>
              <a:rPr lang="en-US" dirty="0"/>
              <a:t>Offensive substitutions must be made immediately prior to the at bat (Seniors) </a:t>
            </a:r>
          </a:p>
          <a:p>
            <a:r>
              <a:rPr lang="en-US" dirty="0"/>
              <a:t>Offensive substitutions below Seniors removal of sick or injured player, Courtesy runner, etc.</a:t>
            </a:r>
          </a:p>
          <a:p>
            <a:pPr marL="0" indent="0">
              <a:buNone/>
            </a:pPr>
            <a:endParaRPr lang="en-US" dirty="0"/>
          </a:p>
        </p:txBody>
      </p:sp>
    </p:spTree>
    <p:extLst>
      <p:ext uri="{BB962C8B-B14F-4D97-AF65-F5344CB8AC3E}">
        <p14:creationId xmlns:p14="http://schemas.microsoft.com/office/powerpoint/2010/main" val="261170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p:nvPr>
        </p:nvSpPr>
        <p:spPr>
          <a:xfrm>
            <a:off x="1412807" y="157921"/>
            <a:ext cx="8672936" cy="1054100"/>
          </a:xfrm>
        </p:spPr>
        <p:txBody>
          <a:bodyPr>
            <a:normAutofit fontScale="90000"/>
          </a:bodyPr>
          <a:lstStyle/>
          <a:p>
            <a:r>
              <a:rPr lang="en-US" altLang="en-US" b="1" dirty="0"/>
              <a:t>2023 District 8 Tournament Rules –</a:t>
            </a:r>
            <a:br>
              <a:rPr lang="en-US" dirty="0"/>
            </a:br>
            <a:r>
              <a:rPr lang="en-US" dirty="0"/>
              <a:t>Equipment Checks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825625"/>
            <a:ext cx="9904012" cy="4351338"/>
          </a:xfrm>
        </p:spPr>
        <p:txBody>
          <a:bodyPr/>
          <a:lstStyle/>
          <a:p>
            <a:pPr marL="0" indent="0">
              <a:buNone/>
            </a:pPr>
            <a:r>
              <a:rPr lang="en-US" dirty="0"/>
              <a:t>Teams should be prepared for an equipment check </a:t>
            </a:r>
            <a:r>
              <a:rPr lang="en-US" dirty="0">
                <a:solidFill>
                  <a:srgbClr val="FF0000"/>
                </a:solidFill>
              </a:rPr>
              <a:t>before </a:t>
            </a:r>
            <a:r>
              <a:rPr lang="en-US" i="1" dirty="0">
                <a:solidFill>
                  <a:srgbClr val="FF0000"/>
                </a:solidFill>
              </a:rPr>
              <a:t>every</a:t>
            </a:r>
            <a:r>
              <a:rPr lang="en-US" dirty="0">
                <a:solidFill>
                  <a:srgbClr val="FF0000"/>
                </a:solidFill>
              </a:rPr>
              <a:t> game</a:t>
            </a:r>
          </a:p>
          <a:p>
            <a:pPr lvl="1"/>
            <a:r>
              <a:rPr lang="en-US" dirty="0"/>
              <a:t>Helmets</a:t>
            </a:r>
          </a:p>
          <a:p>
            <a:pPr lvl="1"/>
            <a:r>
              <a:rPr lang="en-US" dirty="0"/>
              <a:t>Bats</a:t>
            </a:r>
          </a:p>
          <a:p>
            <a:pPr lvl="1"/>
            <a:r>
              <a:rPr lang="en-US" dirty="0"/>
              <a:t>Catcher’s gear</a:t>
            </a:r>
          </a:p>
          <a:p>
            <a:pPr marL="0" indent="0">
              <a:buNone/>
            </a:pPr>
            <a:endParaRPr lang="en-US" i="1" dirty="0"/>
          </a:p>
          <a:p>
            <a:pPr marL="0" indent="0">
              <a:buNone/>
            </a:pPr>
            <a:r>
              <a:rPr lang="en-US" i="1" dirty="0"/>
              <a:t>Please line up all equipment along dugout fence</a:t>
            </a:r>
          </a:p>
          <a:p>
            <a:pPr marL="0" indent="0">
              <a:buNone/>
            </a:pPr>
            <a:r>
              <a:rPr lang="en-US" i="1" dirty="0"/>
              <a:t>as soon as possible so the games can start on-time </a:t>
            </a:r>
          </a:p>
          <a:p>
            <a:endParaRPr lang="en-US" dirty="0"/>
          </a:p>
          <a:p>
            <a:endParaRPr lang="en-US" dirty="0"/>
          </a:p>
        </p:txBody>
      </p:sp>
      <p:pic>
        <p:nvPicPr>
          <p:cNvPr id="4" name="Picture 3">
            <a:extLst>
              <a:ext uri="{FF2B5EF4-FFF2-40B4-BE49-F238E27FC236}">
                <a16:creationId xmlns:a16="http://schemas.microsoft.com/office/drawing/2014/main" id="{750413D2-1C9F-4D39-8583-8E0E669551BA}"/>
              </a:ext>
            </a:extLst>
          </p:cNvPr>
          <p:cNvPicPr>
            <a:picLocks noChangeAspect="1"/>
          </p:cNvPicPr>
          <p:nvPr/>
        </p:nvPicPr>
        <p:blipFill>
          <a:blip r:embed="rId3"/>
          <a:stretch>
            <a:fillRect/>
          </a:stretch>
        </p:blipFill>
        <p:spPr>
          <a:xfrm>
            <a:off x="8276252" y="3839546"/>
            <a:ext cx="3704253" cy="2778190"/>
          </a:xfrm>
          <a:prstGeom prst="rect">
            <a:avLst/>
          </a:prstGeom>
        </p:spPr>
      </p:pic>
    </p:spTree>
    <p:extLst>
      <p:ext uri="{BB962C8B-B14F-4D97-AF65-F5344CB8AC3E}">
        <p14:creationId xmlns:p14="http://schemas.microsoft.com/office/powerpoint/2010/main" val="174308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p:nvPr>
        </p:nvSpPr>
        <p:spPr/>
        <p:txBody>
          <a:bodyPr>
            <a:normAutofit fontScale="90000"/>
          </a:bodyPr>
          <a:lstStyle/>
          <a:p>
            <a:br>
              <a:rPr lang="en-US" altLang="en-US" b="1" dirty="0"/>
            </a:br>
            <a:r>
              <a:rPr lang="en-US" altLang="en-US" b="1" dirty="0"/>
              <a:t>2023 District 8 Tournament Rules – </a:t>
            </a:r>
            <a:br>
              <a:rPr lang="en-US" altLang="en-US" b="1" dirty="0"/>
            </a:br>
            <a:r>
              <a:rPr lang="en-US" altLang="en-US" b="1" dirty="0"/>
              <a:t>Helmets</a:t>
            </a:r>
            <a:br>
              <a:rPr lang="en-US" altLang="en-US" b="1" dirty="0"/>
            </a:b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457739"/>
            <a:ext cx="7684363" cy="5031838"/>
          </a:xfrm>
        </p:spPr>
        <p:txBody>
          <a:bodyPr>
            <a:normAutofit fontScale="62500" lnSpcReduction="20000"/>
          </a:bodyPr>
          <a:lstStyle/>
          <a:p>
            <a:pPr marL="0" indent="0">
              <a:buNone/>
            </a:pPr>
            <a:r>
              <a:rPr lang="en-US" sz="4000" dirty="0"/>
              <a:t>Altering helmets in any way can void manufacturer’s warranty</a:t>
            </a:r>
          </a:p>
          <a:p>
            <a:pPr marL="0" indent="0">
              <a:buNone/>
            </a:pPr>
            <a:endParaRPr lang="en-US" sz="4000" dirty="0"/>
          </a:p>
          <a:p>
            <a:pPr marL="0" indent="0">
              <a:buNone/>
            </a:pPr>
            <a:r>
              <a:rPr lang="en-US" sz="4000" dirty="0"/>
              <a:t>Anything attached at time of purchase is approved</a:t>
            </a:r>
          </a:p>
          <a:p>
            <a:endParaRPr lang="en-US" sz="4000" dirty="0"/>
          </a:p>
          <a:p>
            <a:pPr marL="0" indent="0">
              <a:buNone/>
            </a:pPr>
            <a:r>
              <a:rPr lang="en-US" sz="4000" dirty="0"/>
              <a:t>Stickers Limited to small number and size, less than 20% coverage of helmet.</a:t>
            </a:r>
          </a:p>
          <a:p>
            <a:pPr marL="0" indent="0">
              <a:buNone/>
            </a:pPr>
            <a:endParaRPr lang="en-US" sz="4000" dirty="0"/>
          </a:p>
          <a:p>
            <a:pPr marL="0" indent="0">
              <a:buNone/>
            </a:pPr>
            <a:r>
              <a:rPr lang="en-US" sz="4000" dirty="0">
                <a:solidFill>
                  <a:srgbClr val="FF0000"/>
                </a:solidFill>
              </a:rPr>
              <a:t>Helmets may not</a:t>
            </a:r>
          </a:p>
          <a:p>
            <a:r>
              <a:rPr lang="en-US" sz="4000" dirty="0"/>
              <a:t>Be cracked </a:t>
            </a:r>
          </a:p>
          <a:p>
            <a:r>
              <a:rPr lang="en-US" sz="4000" dirty="0"/>
              <a:t>be repainted</a:t>
            </a:r>
          </a:p>
          <a:p>
            <a:r>
              <a:rPr lang="en-US" sz="4000" dirty="0"/>
              <a:t>contain tape or reapplied decals</a:t>
            </a:r>
          </a:p>
          <a:p>
            <a:r>
              <a:rPr lang="en-US" sz="4000" dirty="0"/>
              <a:t>have a mirror-like finish </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22D250FA-7D95-48D0-898B-35A8004CA6CD}"/>
              </a:ext>
            </a:extLst>
          </p:cNvPr>
          <p:cNvPicPr>
            <a:picLocks noChangeAspect="1"/>
          </p:cNvPicPr>
          <p:nvPr/>
        </p:nvPicPr>
        <p:blipFill>
          <a:blip r:embed="rId3"/>
          <a:stretch>
            <a:fillRect/>
          </a:stretch>
        </p:blipFill>
        <p:spPr>
          <a:xfrm>
            <a:off x="8674903" y="1690688"/>
            <a:ext cx="2194718" cy="2194718"/>
          </a:xfrm>
          <a:prstGeom prst="rect">
            <a:avLst/>
          </a:prstGeom>
        </p:spPr>
      </p:pic>
      <p:pic>
        <p:nvPicPr>
          <p:cNvPr id="5" name="Picture 4">
            <a:extLst>
              <a:ext uri="{FF2B5EF4-FFF2-40B4-BE49-F238E27FC236}">
                <a16:creationId xmlns:a16="http://schemas.microsoft.com/office/drawing/2014/main" id="{D2D0B9E5-6432-4A69-AEE9-0275DB81FE57}"/>
              </a:ext>
            </a:extLst>
          </p:cNvPr>
          <p:cNvPicPr>
            <a:picLocks noChangeAspect="1"/>
          </p:cNvPicPr>
          <p:nvPr/>
        </p:nvPicPr>
        <p:blipFill>
          <a:blip r:embed="rId4"/>
          <a:stretch>
            <a:fillRect/>
          </a:stretch>
        </p:blipFill>
        <p:spPr>
          <a:xfrm>
            <a:off x="8600687" y="4387056"/>
            <a:ext cx="2343150" cy="1647825"/>
          </a:xfrm>
          <a:prstGeom prst="rect">
            <a:avLst/>
          </a:prstGeom>
        </p:spPr>
      </p:pic>
    </p:spTree>
    <p:extLst>
      <p:ext uri="{BB962C8B-B14F-4D97-AF65-F5344CB8AC3E}">
        <p14:creationId xmlns:p14="http://schemas.microsoft.com/office/powerpoint/2010/main" val="229580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p:nvPr>
        </p:nvSpPr>
        <p:spPr>
          <a:xfrm>
            <a:off x="1412807" y="51905"/>
            <a:ext cx="8672936" cy="1054100"/>
          </a:xfrm>
        </p:spPr>
        <p:txBody>
          <a:bodyPr/>
          <a:lstStyle/>
          <a:p>
            <a:r>
              <a:rPr lang="en-US" altLang="en-US" b="1" dirty="0"/>
              <a:t>2023 District 8 Tournament Rules –</a:t>
            </a: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338470"/>
            <a:ext cx="7693241" cy="4838493"/>
          </a:xfrm>
        </p:spPr>
        <p:txBody>
          <a:bodyPr>
            <a:normAutofit fontScale="62500" lnSpcReduction="20000"/>
          </a:bodyPr>
          <a:lstStyle/>
          <a:p>
            <a:pPr marL="0" indent="0">
              <a:buNone/>
            </a:pPr>
            <a:r>
              <a:rPr lang="en-US" sz="3800" dirty="0"/>
              <a:t>Dangling Throat Guards are required at all levels of play whenever a catcher’s mask is required</a:t>
            </a:r>
          </a:p>
          <a:p>
            <a:pPr marL="0" indent="0">
              <a:buNone/>
            </a:pPr>
            <a:endParaRPr lang="en-US" sz="3600" dirty="0"/>
          </a:p>
          <a:p>
            <a:pPr marL="0" indent="0">
              <a:buNone/>
            </a:pPr>
            <a:r>
              <a:rPr lang="en-US" sz="3800" i="1" dirty="0">
                <a:solidFill>
                  <a:srgbClr val="FF0000"/>
                </a:solidFill>
              </a:rPr>
              <a:t>There are NO exceptions</a:t>
            </a:r>
          </a:p>
          <a:p>
            <a:pPr marL="0" indent="0">
              <a:buNone/>
            </a:pPr>
            <a:endParaRPr lang="en-US" sz="3600" dirty="0"/>
          </a:p>
          <a:p>
            <a:pPr marL="0" indent="0">
              <a:buNone/>
            </a:pPr>
            <a:r>
              <a:rPr lang="en-US" sz="3600" dirty="0"/>
              <a:t>This includes</a:t>
            </a:r>
          </a:p>
          <a:p>
            <a:r>
              <a:rPr lang="en-US" sz="3600" dirty="0"/>
              <a:t>Hockey mask style helmets</a:t>
            </a:r>
          </a:p>
          <a:p>
            <a:r>
              <a:rPr lang="en-US" sz="3600" dirty="0"/>
              <a:t>Masks with wire extensions</a:t>
            </a:r>
          </a:p>
          <a:p>
            <a:endParaRPr lang="en-US" sz="3600" dirty="0"/>
          </a:p>
          <a:p>
            <a:pPr marL="0" indent="0">
              <a:buNone/>
            </a:pPr>
            <a:r>
              <a:rPr lang="en-US" sz="3600" dirty="0"/>
              <a:t>Catcher’s masks are required:</a:t>
            </a:r>
          </a:p>
          <a:p>
            <a:r>
              <a:rPr lang="en-US" sz="3600" dirty="0"/>
              <a:t>Any form of infield/outfield practice</a:t>
            </a:r>
          </a:p>
          <a:p>
            <a:r>
              <a:rPr lang="en-US" sz="3600" dirty="0"/>
              <a:t>Pitcher warm up</a:t>
            </a:r>
          </a:p>
          <a:p>
            <a:r>
              <a:rPr lang="en-US" sz="3600" dirty="0"/>
              <a:t>Games</a:t>
            </a:r>
          </a:p>
          <a:p>
            <a:endParaRPr lang="en-US" dirty="0"/>
          </a:p>
          <a:p>
            <a:endParaRPr lang="en-US" dirty="0"/>
          </a:p>
          <a:p>
            <a:endParaRPr lang="en-US" dirty="0"/>
          </a:p>
          <a:p>
            <a:endParaRPr lang="en-US" dirty="0"/>
          </a:p>
          <a:p>
            <a:endParaRPr lang="en-US" dirty="0"/>
          </a:p>
        </p:txBody>
      </p:sp>
      <p:pic>
        <p:nvPicPr>
          <p:cNvPr id="5122" name="Picture 2" descr="https://lh6.googleusercontent.com/3dV9AwWJ-DGuT8Y9eIOfTqjR9MYL_u7jUlc_gvgMeZU2mGwfz4MnjC4rR2h6EoI0hY1WX6Gh6z1YjQpWC5fIkyQ8OkyENpVpA79WNF-uUY-ATrKlH4HmhgdazRYyZOKm9cnWZYtxnyw">
            <a:extLst>
              <a:ext uri="{FF2B5EF4-FFF2-40B4-BE49-F238E27FC236}">
                <a16:creationId xmlns:a16="http://schemas.microsoft.com/office/drawing/2014/main" id="{3462F186-CC70-4134-86BF-1D8B0085D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83" y="3982391"/>
            <a:ext cx="2817845" cy="28178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6.googleusercontent.com/q5YT__yL1D_YgBoRHXmBfUhbtaVSk5jeeJ217SjbGoQxY_kN2-YgeY1jc4x7Nt9qQdrWW6lm6VkkariYHX1H4jIc2_r82gOqb3Zu0y2OvZs_k_Bg-_4fBjFQB8SKVzWOAZVQBmVUVkQ">
            <a:extLst>
              <a:ext uri="{FF2B5EF4-FFF2-40B4-BE49-F238E27FC236}">
                <a16:creationId xmlns:a16="http://schemas.microsoft.com/office/drawing/2014/main" id="{218D369C-5C0C-4817-9189-7F617CFCF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63" t="36714"/>
          <a:stretch/>
        </p:blipFill>
        <p:spPr bwMode="auto">
          <a:xfrm>
            <a:off x="8675915" y="1144589"/>
            <a:ext cx="2341983" cy="270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6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54609" y="1600574"/>
            <a:ext cx="11332591" cy="4904110"/>
          </a:xfrm>
        </p:spPr>
        <p:txBody>
          <a:bodyPr>
            <a:noAutofit/>
          </a:bodyPr>
          <a:lstStyle/>
          <a:p>
            <a:pPr>
              <a:lnSpc>
                <a:spcPct val="80000"/>
              </a:lnSpc>
            </a:pPr>
            <a:r>
              <a:rPr lang="en-US" altLang="en-US" sz="2000" dirty="0"/>
              <a:t>Bat Restrictions –USA Baseball Standard!</a:t>
            </a:r>
          </a:p>
          <a:p>
            <a:pPr>
              <a:lnSpc>
                <a:spcPct val="80000"/>
              </a:lnSpc>
            </a:pPr>
            <a:r>
              <a:rPr lang="en-US" altLang="en-US" sz="2000" dirty="0"/>
              <a:t>LL Majors and Below</a:t>
            </a:r>
          </a:p>
          <a:p>
            <a:pPr lvl="1">
              <a:lnSpc>
                <a:spcPct val="80000"/>
              </a:lnSpc>
            </a:pPr>
            <a:r>
              <a:rPr lang="en-US" altLang="en-US" sz="2000" dirty="0"/>
              <a:t>Not more than 33 inches</a:t>
            </a:r>
          </a:p>
          <a:p>
            <a:pPr lvl="1">
              <a:lnSpc>
                <a:spcPct val="80000"/>
              </a:lnSpc>
            </a:pPr>
            <a:r>
              <a:rPr lang="en-US" altLang="en-US" sz="2000" dirty="0"/>
              <a:t>Not more than </a:t>
            </a:r>
            <a:r>
              <a:rPr lang="en-US" altLang="en-US" sz="2000" b="1" i="1" dirty="0">
                <a:solidFill>
                  <a:srgbClr val="FF0000"/>
                </a:solidFill>
              </a:rPr>
              <a:t>2-5/8 inches </a:t>
            </a:r>
            <a:r>
              <a:rPr lang="en-US" altLang="en-US" sz="2000" dirty="0"/>
              <a:t>in diameter</a:t>
            </a:r>
          </a:p>
          <a:p>
            <a:pPr lvl="1">
              <a:lnSpc>
                <a:spcPct val="80000"/>
              </a:lnSpc>
            </a:pPr>
            <a:r>
              <a:rPr lang="en-US" altLang="en-US" sz="2000" b="1" i="1" dirty="0">
                <a:solidFill>
                  <a:srgbClr val="FF0000"/>
                </a:solidFill>
              </a:rPr>
              <a:t>No more BPF 1.15 bats</a:t>
            </a:r>
          </a:p>
          <a:p>
            <a:pPr>
              <a:lnSpc>
                <a:spcPct val="80000"/>
              </a:lnSpc>
            </a:pPr>
            <a:r>
              <a:rPr lang="en-US" altLang="en-US" sz="2000" dirty="0"/>
              <a:t>INT/JRs/SRs</a:t>
            </a:r>
          </a:p>
          <a:p>
            <a:pPr lvl="1">
              <a:lnSpc>
                <a:spcPct val="80000"/>
              </a:lnSpc>
            </a:pPr>
            <a:r>
              <a:rPr lang="en-US" altLang="en-US" sz="2000" dirty="0"/>
              <a:t>Not more than 34 inches for INT &amp; JR</a:t>
            </a:r>
          </a:p>
          <a:p>
            <a:pPr lvl="1">
              <a:lnSpc>
                <a:spcPct val="80000"/>
              </a:lnSpc>
            </a:pPr>
            <a:r>
              <a:rPr lang="en-US" altLang="en-US" sz="2000" b="1" i="1" dirty="0"/>
              <a:t>INT/JR must meet USA Baseball standard or BBCOR standard</a:t>
            </a:r>
          </a:p>
          <a:p>
            <a:pPr lvl="1">
              <a:lnSpc>
                <a:spcPct val="80000"/>
              </a:lnSpc>
            </a:pPr>
            <a:r>
              <a:rPr lang="en-US" altLang="en-US" sz="2000" dirty="0"/>
              <a:t>Not more than 36 inches for SR</a:t>
            </a:r>
          </a:p>
          <a:p>
            <a:pPr lvl="1">
              <a:lnSpc>
                <a:spcPct val="80000"/>
              </a:lnSpc>
            </a:pPr>
            <a:r>
              <a:rPr lang="en-US" altLang="en-US" sz="2000" dirty="0"/>
              <a:t>Not more than 2-5/8 inches in diameter (no 2-3/4 bats)</a:t>
            </a:r>
          </a:p>
          <a:p>
            <a:pPr lvl="1">
              <a:lnSpc>
                <a:spcPct val="80000"/>
              </a:lnSpc>
            </a:pPr>
            <a:r>
              <a:rPr lang="en-US" altLang="en-US" sz="2000" dirty="0"/>
              <a:t>SRs, the bat must not weigh numerically more than three ounces less than the length of the bat (</a:t>
            </a:r>
            <a:r>
              <a:rPr lang="en-US" altLang="en-US" sz="2000" b="1" dirty="0"/>
              <a:t>-3</a:t>
            </a:r>
            <a:r>
              <a:rPr lang="en-US" altLang="en-US" sz="2000" dirty="0"/>
              <a:t>).</a:t>
            </a:r>
          </a:p>
          <a:p>
            <a:pPr lvl="1">
              <a:lnSpc>
                <a:spcPct val="80000"/>
              </a:lnSpc>
            </a:pPr>
            <a:r>
              <a:rPr lang="en-US" altLang="en-US" sz="2000" b="1" i="1" dirty="0">
                <a:solidFill>
                  <a:srgbClr val="FF0000"/>
                </a:solidFill>
              </a:rPr>
              <a:t>SRs must meet BBCOR performance standard</a:t>
            </a:r>
            <a:endParaRPr lang="en-US" altLang="en-US" sz="2000" dirty="0"/>
          </a:p>
          <a:p>
            <a:pPr>
              <a:lnSpc>
                <a:spcPct val="80000"/>
              </a:lnSpc>
            </a:pPr>
            <a:r>
              <a:rPr lang="en-US" altLang="en-US" sz="2000" dirty="0"/>
              <a:t>Non-wood bats must have a grip of cork, tape, or composition material for a minimum of 10 inches.</a:t>
            </a:r>
          </a:p>
          <a:p>
            <a:pPr>
              <a:lnSpc>
                <a:spcPct val="80000"/>
              </a:lnSpc>
            </a:pPr>
            <a:r>
              <a:rPr lang="en-US" altLang="en-US" sz="2000" i="1" dirty="0">
                <a:solidFill>
                  <a:srgbClr val="FF0000"/>
                </a:solidFill>
              </a:rPr>
              <a:t>If the certification mark on a bat is not legible, that bat cannot be used and shall be removed from the game.</a:t>
            </a:r>
          </a:p>
        </p:txBody>
      </p:sp>
      <p:sp>
        <p:nvSpPr>
          <p:cNvPr id="110594" name="Rectangle 2"/>
          <p:cNvSpPr>
            <a:spLocks noGrp="1" noChangeArrowheads="1"/>
          </p:cNvSpPr>
          <p:nvPr>
            <p:ph type="title" idx="4294967295"/>
          </p:nvPr>
        </p:nvSpPr>
        <p:spPr>
          <a:xfrm>
            <a:off x="1480557" y="353316"/>
            <a:ext cx="7953375" cy="989012"/>
          </a:xfrm>
        </p:spPr>
        <p:txBody>
          <a:bodyPr>
            <a:noAutofit/>
          </a:bodyPr>
          <a:lstStyle/>
          <a:p>
            <a:pPr algn="ctr"/>
            <a:r>
              <a:rPr lang="en-US" altLang="en-US" b="1" dirty="0"/>
              <a:t>2023 District 8 Tournament Rules – </a:t>
            </a:r>
            <a:br>
              <a:rPr lang="en-US" altLang="en-US" b="1" dirty="0"/>
            </a:br>
            <a:r>
              <a:rPr lang="en-US" altLang="en-US" sz="2800" b="1" dirty="0">
                <a:solidFill>
                  <a:srgbClr val="FF0000"/>
                </a:solidFill>
              </a:rPr>
              <a:t>Baseball Bat Rules</a:t>
            </a:r>
            <a:br>
              <a:rPr lang="en-US" altLang="en-US" dirty="0">
                <a:solidFill>
                  <a:srgbClr val="FF0000"/>
                </a:solidFill>
              </a:rPr>
            </a:br>
            <a:endParaRPr lang="en-US" altLang="en-US" b="1"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0157" y="1342328"/>
            <a:ext cx="2193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9832" y="2642490"/>
            <a:ext cx="2324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74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913123" y="138767"/>
            <a:ext cx="7953375" cy="1187450"/>
          </a:xfrm>
        </p:spPr>
        <p:txBody>
          <a:bodyPr>
            <a:noAutofit/>
          </a:bodyPr>
          <a:lstStyle/>
          <a:p>
            <a:pPr algn="ctr" eaLnBrk="1" hangingPunct="1"/>
            <a:r>
              <a:rPr lang="en-US" altLang="en-US" b="1" dirty="0"/>
              <a:t>2023 District 8 Tournament Rules  </a:t>
            </a:r>
          </a:p>
        </p:txBody>
      </p:sp>
      <p:sp>
        <p:nvSpPr>
          <p:cNvPr id="110595" name="Rectangle 3"/>
          <p:cNvSpPr>
            <a:spLocks noGrp="1" noChangeArrowheads="1"/>
          </p:cNvSpPr>
          <p:nvPr>
            <p:ph type="body" idx="4294967295"/>
          </p:nvPr>
        </p:nvSpPr>
        <p:spPr>
          <a:xfrm>
            <a:off x="282388" y="1792289"/>
            <a:ext cx="11214847" cy="4326124"/>
          </a:xfrm>
        </p:spPr>
        <p:txBody>
          <a:bodyPr>
            <a:normAutofit/>
          </a:bodyPr>
          <a:lstStyle/>
          <a:p>
            <a:pPr marL="342900" indent="-342900">
              <a:buFontTx/>
              <a:buChar char="•"/>
            </a:pPr>
            <a:r>
              <a:rPr lang="en-US" altLang="en-US" sz="3200" b="1" i="1" u="sng" dirty="0">
                <a:solidFill>
                  <a:srgbClr val="00B050"/>
                </a:solidFill>
                <a:effectLst>
                  <a:outerShdw blurRad="38100" dist="38100" dir="2700000" algn="tl">
                    <a:srgbClr val="000000">
                      <a:alpha val="43137"/>
                    </a:srgbClr>
                  </a:outerShdw>
                </a:effectLst>
              </a:rPr>
              <a:t>WHY</a:t>
            </a:r>
            <a:r>
              <a:rPr lang="en-US" altLang="en-US" b="1" dirty="0"/>
              <a:t> the international tournament is part of the Little League Program:</a:t>
            </a:r>
          </a:p>
          <a:p>
            <a:pPr marL="0" indent="0">
              <a:buNone/>
            </a:pPr>
            <a:r>
              <a:rPr lang="en-US" altLang="en-US" dirty="0">
                <a:solidFill>
                  <a:srgbClr val="FF0000"/>
                </a:solidFill>
              </a:rPr>
              <a:t>Little league is a program of service to youth.</a:t>
            </a:r>
            <a:r>
              <a:rPr lang="en-US" altLang="en-US" dirty="0"/>
              <a:t> It is geared to provide an outlet of healthful activity and training under good leadership in the atmosphere of wholesome community participation. The movement is </a:t>
            </a:r>
            <a:r>
              <a:rPr lang="en-US" altLang="en-US" dirty="0">
                <a:solidFill>
                  <a:srgbClr val="FF0000"/>
                </a:solidFill>
              </a:rPr>
              <a:t>dedicated to helping children become good and decent citizens</a:t>
            </a:r>
            <a:r>
              <a:rPr lang="en-US" altLang="en-US" dirty="0"/>
              <a:t>. It inspires them with a goal and enriches their lives towards the day when they must take their places in the world. It establishes the values of </a:t>
            </a:r>
            <a:r>
              <a:rPr lang="en-US" altLang="en-US" dirty="0">
                <a:solidFill>
                  <a:srgbClr val="FF0000"/>
                </a:solidFill>
              </a:rPr>
              <a:t>teamwork, sportsmanship, and fair play.</a:t>
            </a:r>
          </a:p>
          <a:p>
            <a:pPr marL="342900" indent="-342900">
              <a:buFontTx/>
              <a:buChar char="•"/>
            </a:pPr>
            <a:endParaRPr lang="en-US" altLang="en-US" dirty="0"/>
          </a:p>
          <a:p>
            <a:pPr eaLnBrk="1" hangingPunct="1"/>
            <a:endParaRPr lang="en-US" altLang="en-US" dirty="0"/>
          </a:p>
        </p:txBody>
      </p:sp>
    </p:spTree>
    <p:extLst>
      <p:ext uri="{BB962C8B-B14F-4D97-AF65-F5344CB8AC3E}">
        <p14:creationId xmlns:p14="http://schemas.microsoft.com/office/powerpoint/2010/main" val="115164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427162"/>
            <a:ext cx="10272558" cy="5065713"/>
          </a:xfrm>
        </p:spPr>
        <p:txBody>
          <a:bodyPr>
            <a:normAutofit/>
          </a:bodyPr>
          <a:lstStyle/>
          <a:p>
            <a:pPr>
              <a:lnSpc>
                <a:spcPct val="80000"/>
              </a:lnSpc>
              <a:defRPr/>
            </a:pPr>
            <a:r>
              <a:rPr lang="en-US" altLang="en-US" sz="2400" dirty="0"/>
              <a:t>LL Majors and Below</a:t>
            </a:r>
          </a:p>
          <a:p>
            <a:pPr lvl="1">
              <a:lnSpc>
                <a:spcPct val="80000"/>
              </a:lnSpc>
              <a:defRPr/>
            </a:pPr>
            <a:r>
              <a:rPr lang="en-US" altLang="en-US" sz="2000" dirty="0"/>
              <a:t>Not more than 33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b="1" i="1" dirty="0"/>
          </a:p>
          <a:p>
            <a:pPr>
              <a:lnSpc>
                <a:spcPct val="80000"/>
              </a:lnSpc>
              <a:defRPr/>
            </a:pPr>
            <a:r>
              <a:rPr lang="en-US" altLang="en-US" sz="2400" dirty="0"/>
              <a:t>JR/SR</a:t>
            </a:r>
          </a:p>
          <a:p>
            <a:pPr lvl="1">
              <a:lnSpc>
                <a:spcPct val="80000"/>
              </a:lnSpc>
              <a:defRPr/>
            </a:pPr>
            <a:r>
              <a:rPr lang="en-US" altLang="en-US" sz="2000" dirty="0"/>
              <a:t>Not more than 34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dirty="0"/>
          </a:p>
          <a:p>
            <a:pPr>
              <a:lnSpc>
                <a:spcPct val="80000"/>
              </a:lnSpc>
              <a:defRPr/>
            </a:pPr>
            <a:r>
              <a:rPr lang="en-US" altLang="en-US" sz="2200" dirty="0"/>
              <a:t>Non-wood bats must have a grip of cork, tape, or composition material for a minimum of 10 inches.</a:t>
            </a:r>
          </a:p>
          <a:p>
            <a:pPr marL="0" indent="0">
              <a:lnSpc>
                <a:spcPct val="80000"/>
              </a:lnSpc>
              <a:buNone/>
              <a:defRPr/>
            </a:pPr>
            <a:endParaRPr lang="en-US" altLang="en-US" sz="2200" dirty="0"/>
          </a:p>
          <a:p>
            <a:pPr>
              <a:lnSpc>
                <a:spcPct val="80000"/>
              </a:lnSpc>
              <a:defRPr/>
            </a:pPr>
            <a:r>
              <a:rPr lang="en-US" altLang="en-US" sz="2200" i="1" dirty="0">
                <a:solidFill>
                  <a:srgbClr val="FF0000"/>
                </a:solidFill>
              </a:rPr>
              <a:t>If the specification marks on a bat are not legible, that bat cannot be used and shall be removed from the game.</a:t>
            </a:r>
          </a:p>
        </p:txBody>
      </p:sp>
      <p:sp>
        <p:nvSpPr>
          <p:cNvPr id="110594" name="Rectangle 2"/>
          <p:cNvSpPr>
            <a:spLocks noGrp="1" noChangeArrowheads="1"/>
          </p:cNvSpPr>
          <p:nvPr>
            <p:ph type="title" idx="4294967295"/>
          </p:nvPr>
        </p:nvSpPr>
        <p:spPr>
          <a:xfrm>
            <a:off x="1449658" y="409072"/>
            <a:ext cx="7953375" cy="989012"/>
          </a:xfrm>
        </p:spPr>
        <p:txBody>
          <a:bodyPr>
            <a:noAutofit/>
          </a:bodyPr>
          <a:lstStyle/>
          <a:p>
            <a:pPr algn="ctr"/>
            <a:r>
              <a:rPr lang="en-US" altLang="en-US" b="1" dirty="0"/>
              <a:t>2023 District 8 Tournament Rules – </a:t>
            </a:r>
            <a:br>
              <a:rPr lang="en-US" altLang="en-US" b="1" dirty="0"/>
            </a:br>
            <a:r>
              <a:rPr lang="en-US" altLang="en-US" sz="2800" b="1" dirty="0">
                <a:solidFill>
                  <a:srgbClr val="FF0000"/>
                </a:solidFill>
              </a:rPr>
              <a:t>Softball Bat Rules</a:t>
            </a:r>
            <a:br>
              <a:rPr lang="en-US" altLang="en-US" dirty="0">
                <a:solidFill>
                  <a:srgbClr val="FF0000"/>
                </a:solidFill>
              </a:rPr>
            </a:br>
            <a:endParaRPr lang="en-US" altLang="en-US" b="1" dirty="0"/>
          </a:p>
        </p:txBody>
      </p:sp>
      <p:pic>
        <p:nvPicPr>
          <p:cNvPr id="2" name="Picture 1"/>
          <p:cNvPicPr>
            <a:picLocks noChangeAspect="1"/>
          </p:cNvPicPr>
          <p:nvPr/>
        </p:nvPicPr>
        <p:blipFill>
          <a:blip r:embed="rId3"/>
          <a:stretch>
            <a:fillRect/>
          </a:stretch>
        </p:blipFill>
        <p:spPr>
          <a:xfrm>
            <a:off x="7543347" y="1398084"/>
            <a:ext cx="1219306" cy="2286198"/>
          </a:xfrm>
          <a:prstGeom prst="rect">
            <a:avLst/>
          </a:prstGeom>
        </p:spPr>
      </p:pic>
    </p:spTree>
    <p:extLst>
      <p:ext uri="{BB962C8B-B14F-4D97-AF65-F5344CB8AC3E}">
        <p14:creationId xmlns:p14="http://schemas.microsoft.com/office/powerpoint/2010/main" val="262273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6B02-C068-41D7-A8EB-3DADF69D5A4B}"/>
              </a:ext>
            </a:extLst>
          </p:cNvPr>
          <p:cNvSpPr>
            <a:spLocks noGrp="1"/>
          </p:cNvSpPr>
          <p:nvPr>
            <p:ph type="title" idx="4294967295"/>
          </p:nvPr>
        </p:nvSpPr>
        <p:spPr>
          <a:xfrm>
            <a:off x="1494970" y="130630"/>
            <a:ext cx="8672513" cy="861785"/>
          </a:xfrm>
        </p:spPr>
        <p:txBody>
          <a:bodyPr>
            <a:normAutofit fontScale="90000"/>
          </a:bodyPr>
          <a:lstStyle/>
          <a:p>
            <a:r>
              <a:rPr lang="en-US" altLang="en-US" b="1" dirty="0"/>
              <a:t>2023 District 8 Tournament Rules –</a:t>
            </a:r>
            <a:br>
              <a:rPr lang="en-US" altLang="en-US" b="1" dirty="0"/>
            </a:br>
            <a:r>
              <a:rPr lang="en-US" altLang="en-US" b="1" dirty="0"/>
              <a:t>Runners Explained </a:t>
            </a:r>
            <a:endParaRPr lang="en-US" dirty="0"/>
          </a:p>
        </p:txBody>
      </p:sp>
      <p:sp>
        <p:nvSpPr>
          <p:cNvPr id="3" name="Content Placeholder 2">
            <a:extLst>
              <a:ext uri="{FF2B5EF4-FFF2-40B4-BE49-F238E27FC236}">
                <a16:creationId xmlns:a16="http://schemas.microsoft.com/office/drawing/2014/main" id="{969B91BB-B425-4047-9E26-66944E028857}"/>
              </a:ext>
            </a:extLst>
          </p:cNvPr>
          <p:cNvSpPr>
            <a:spLocks noGrp="1"/>
          </p:cNvSpPr>
          <p:nvPr>
            <p:ph idx="4294967295"/>
          </p:nvPr>
        </p:nvSpPr>
        <p:spPr>
          <a:xfrm>
            <a:off x="682173" y="1379538"/>
            <a:ext cx="10515600" cy="4905375"/>
          </a:xfrm>
        </p:spPr>
        <p:txBody>
          <a:bodyPr>
            <a:normAutofit fontScale="92500" lnSpcReduction="10000"/>
          </a:bodyPr>
          <a:lstStyle/>
          <a:p>
            <a:r>
              <a:rPr lang="en-US" sz="2600" dirty="0"/>
              <a:t>Below Seniors </a:t>
            </a:r>
          </a:p>
          <a:p>
            <a:r>
              <a:rPr lang="en-US" sz="2400" dirty="0">
                <a:effectLst/>
                <a:latin typeface="Arial" panose="020B0604020202020204" pitchFamily="34" charset="0"/>
              </a:rPr>
              <a:t>With two outs, a “Courtesy </a:t>
            </a:r>
            <a:r>
              <a:rPr lang="en-US" sz="2400" dirty="0">
                <a:latin typeface="Arial" panose="020B0604020202020204" pitchFamily="34" charset="0"/>
              </a:rPr>
              <a:t>R</a:t>
            </a:r>
            <a:r>
              <a:rPr lang="en-US" sz="2400" dirty="0">
                <a:effectLst/>
                <a:latin typeface="Arial" panose="020B0604020202020204" pitchFamily="34" charset="0"/>
              </a:rPr>
              <a:t>unner” may be used for </a:t>
            </a:r>
            <a:r>
              <a:rPr lang="en-US" sz="2400" dirty="0">
                <a:solidFill>
                  <a:srgbClr val="FF0000"/>
                </a:solidFill>
                <a:effectLst/>
                <a:latin typeface="Arial" panose="020B0604020202020204" pitchFamily="34" charset="0"/>
              </a:rPr>
              <a:t>pitcher or catcher of record</a:t>
            </a:r>
            <a:r>
              <a:rPr lang="en-US" sz="2400" dirty="0">
                <a:effectLst/>
                <a:latin typeface="Arial" panose="020B0604020202020204" pitchFamily="34" charset="0"/>
              </a:rPr>
              <a:t>. Runner must be the </a:t>
            </a:r>
            <a:r>
              <a:rPr lang="en-US" sz="2400" dirty="0">
                <a:solidFill>
                  <a:srgbClr val="FF0000"/>
                </a:solidFill>
                <a:effectLst/>
                <a:latin typeface="Arial" panose="020B0604020202020204" pitchFamily="34" charset="0"/>
              </a:rPr>
              <a:t>player in the batting order who made the last out.</a:t>
            </a:r>
          </a:p>
          <a:p>
            <a:r>
              <a:rPr lang="en-US" sz="2400" dirty="0">
                <a:latin typeface="Arial" panose="020B0604020202020204" pitchFamily="34" charset="0"/>
              </a:rPr>
              <a:t>Every player must run the bases for their first time at bat.</a:t>
            </a:r>
          </a:p>
          <a:p>
            <a:endParaRPr lang="en-US" sz="2600" dirty="0">
              <a:latin typeface="Arial" panose="020B0604020202020204" pitchFamily="34" charset="0"/>
            </a:endParaRPr>
          </a:p>
          <a:p>
            <a:r>
              <a:rPr lang="en-US" sz="2600" dirty="0">
                <a:latin typeface="Arial" panose="020B0604020202020204" pitchFamily="34" charset="0"/>
              </a:rPr>
              <a:t>Seniors</a:t>
            </a:r>
          </a:p>
          <a:p>
            <a:r>
              <a:rPr lang="en-US" sz="2600" dirty="0"/>
              <a:t>Pinch Runner – is a </a:t>
            </a:r>
            <a:r>
              <a:rPr lang="en-US" sz="2600" dirty="0">
                <a:solidFill>
                  <a:srgbClr val="FF0000"/>
                </a:solidFill>
              </a:rPr>
              <a:t>substitute</a:t>
            </a:r>
            <a:r>
              <a:rPr lang="en-US" sz="2600" dirty="0"/>
              <a:t>.</a:t>
            </a:r>
          </a:p>
          <a:p>
            <a:r>
              <a:rPr lang="en-US" sz="2600" dirty="0"/>
              <a:t>Special Pinch Runner – (not a substitute) Twice in a game but not more than one time per inning, a team may utilize a player who is not in the batting order as a special pinch runner for any offensive player .  </a:t>
            </a:r>
            <a:r>
              <a:rPr lang="en-US" sz="2600" dirty="0">
                <a:solidFill>
                  <a:srgbClr val="FF0000"/>
                </a:solidFill>
              </a:rPr>
              <a:t>A player may only be removed for a special pinch-runner one time during the game</a:t>
            </a:r>
            <a:r>
              <a:rPr lang="en-US" sz="2600" dirty="0"/>
              <a:t>. The player for whom the pinch-runner runs is not subject to removal from the lineup. If the pinch-runner remains in the game as a substitute defensive or offensive player, the player may not be used again as a pinch-runner while in the batting order. </a:t>
            </a:r>
          </a:p>
          <a:p>
            <a:endParaRPr lang="en-US" dirty="0"/>
          </a:p>
          <a:p>
            <a:endParaRPr lang="en-US" dirty="0"/>
          </a:p>
        </p:txBody>
      </p:sp>
    </p:spTree>
    <p:extLst>
      <p:ext uri="{BB962C8B-B14F-4D97-AF65-F5344CB8AC3E}">
        <p14:creationId xmlns:p14="http://schemas.microsoft.com/office/powerpoint/2010/main" val="354177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46298" y="1621066"/>
            <a:ext cx="11231563" cy="5065713"/>
          </a:xfrm>
        </p:spPr>
        <p:txBody>
          <a:bodyPr>
            <a:normAutofit/>
          </a:bodyPr>
          <a:lstStyle/>
          <a:p>
            <a:pPr>
              <a:lnSpc>
                <a:spcPct val="80000"/>
              </a:lnSpc>
            </a:pPr>
            <a:r>
              <a:rPr lang="en-US" altLang="en-US" sz="2200" dirty="0"/>
              <a:t>After entering the Batter’s Box, the </a:t>
            </a:r>
            <a:r>
              <a:rPr lang="en-US" altLang="en-US" sz="2200" dirty="0">
                <a:solidFill>
                  <a:srgbClr val="FF0000"/>
                </a:solidFill>
              </a:rPr>
              <a:t>batter must remain in the box with at least one foot</a:t>
            </a:r>
            <a:r>
              <a:rPr lang="en-US" altLang="en-US" sz="2200" dirty="0"/>
              <a:t> throughout the at bat.</a:t>
            </a:r>
          </a:p>
          <a:p>
            <a:pPr>
              <a:lnSpc>
                <a:spcPct val="80000"/>
              </a:lnSpc>
            </a:pPr>
            <a:r>
              <a:rPr lang="en-US" altLang="en-US" sz="2400" b="1" u="sng" dirty="0"/>
              <a:t>EXCEPTIONS</a:t>
            </a:r>
            <a:r>
              <a:rPr lang="en-US" altLang="en-US" sz="2400" dirty="0"/>
              <a:t>:</a:t>
            </a:r>
          </a:p>
          <a:p>
            <a:pPr lvl="1">
              <a:lnSpc>
                <a:spcPct val="80000"/>
              </a:lnSpc>
            </a:pPr>
            <a:r>
              <a:rPr lang="en-US" altLang="en-US" sz="2000" dirty="0"/>
              <a:t>On a swing, slap, or check swing</a:t>
            </a:r>
          </a:p>
          <a:p>
            <a:pPr lvl="1">
              <a:lnSpc>
                <a:spcPct val="80000"/>
              </a:lnSpc>
            </a:pPr>
            <a:r>
              <a:rPr lang="en-US" altLang="en-US" sz="2000" dirty="0"/>
              <a:t>When forced out of the box by a pitch</a:t>
            </a:r>
          </a:p>
          <a:p>
            <a:pPr lvl="1">
              <a:lnSpc>
                <a:spcPct val="80000"/>
              </a:lnSpc>
            </a:pPr>
            <a:r>
              <a:rPr lang="en-US" altLang="en-US" sz="2000" dirty="0"/>
              <a:t>When the batter attempts a “drag bunt”</a:t>
            </a:r>
          </a:p>
          <a:p>
            <a:pPr lvl="1">
              <a:lnSpc>
                <a:spcPct val="80000"/>
              </a:lnSpc>
            </a:pPr>
            <a:r>
              <a:rPr lang="en-US" altLang="en-US" sz="2000" dirty="0"/>
              <a:t>When the catcher does not catch the pitched ball</a:t>
            </a:r>
          </a:p>
          <a:p>
            <a:pPr lvl="1">
              <a:lnSpc>
                <a:spcPct val="80000"/>
              </a:lnSpc>
            </a:pPr>
            <a:r>
              <a:rPr lang="en-US" altLang="en-US" sz="2000" dirty="0"/>
              <a:t>When a play has been attempted</a:t>
            </a:r>
          </a:p>
          <a:p>
            <a:pPr lvl="1">
              <a:lnSpc>
                <a:spcPct val="80000"/>
              </a:lnSpc>
            </a:pPr>
            <a:r>
              <a:rPr lang="en-US" altLang="en-US" sz="2000" dirty="0"/>
              <a:t>When time has been called</a:t>
            </a:r>
          </a:p>
          <a:p>
            <a:pPr lvl="1">
              <a:lnSpc>
                <a:spcPct val="80000"/>
              </a:lnSpc>
            </a:pPr>
            <a:r>
              <a:rPr lang="en-US" altLang="en-US" sz="2000" dirty="0"/>
              <a:t>When the pitcher leaves the dirt area of the pitching mound or takes a position more than five feet from the pitcher’s plate after receiving the ball or the catcher leaves the catcher’s box</a:t>
            </a:r>
          </a:p>
          <a:p>
            <a:pPr lvl="1">
              <a:lnSpc>
                <a:spcPct val="80000"/>
              </a:lnSpc>
            </a:pPr>
            <a:r>
              <a:rPr lang="en-US" altLang="en-US" sz="2000" dirty="0"/>
              <a:t>On a three ball count pitch that is a strike that the batter thinks is a ball</a:t>
            </a:r>
          </a:p>
          <a:p>
            <a:pPr>
              <a:lnSpc>
                <a:spcPct val="80000"/>
              </a:lnSpc>
            </a:pPr>
            <a:r>
              <a:rPr lang="en-US" altLang="en-US" sz="2400" b="1" u="sng" dirty="0"/>
              <a:t>Penalty</a:t>
            </a:r>
            <a:r>
              <a:rPr lang="en-US" altLang="en-US" sz="2400" dirty="0"/>
              <a:t>: </a:t>
            </a:r>
            <a:r>
              <a:rPr lang="en-US" altLang="en-US" sz="2000" dirty="0"/>
              <a:t>The umpire shall </a:t>
            </a:r>
            <a:r>
              <a:rPr lang="en-US" altLang="en-US" sz="2000" dirty="0">
                <a:solidFill>
                  <a:srgbClr val="FF0000"/>
                </a:solidFill>
              </a:rPr>
              <a:t>warn</a:t>
            </a:r>
            <a:r>
              <a:rPr lang="en-US" altLang="en-US" sz="2000" dirty="0"/>
              <a:t> the batter. After one warning, the umpire shall call a </a:t>
            </a:r>
            <a:r>
              <a:rPr lang="en-US" altLang="en-US" sz="2000" dirty="0">
                <a:solidFill>
                  <a:srgbClr val="FF0000"/>
                </a:solidFill>
              </a:rPr>
              <a:t>strike</a:t>
            </a:r>
            <a:r>
              <a:rPr lang="en-US" altLang="en-US" sz="2000" dirty="0"/>
              <a:t>. Any number of strikes can be called on a batter. </a:t>
            </a:r>
          </a:p>
          <a:p>
            <a:pPr>
              <a:lnSpc>
                <a:spcPct val="80000"/>
              </a:lnSpc>
            </a:pPr>
            <a:r>
              <a:rPr lang="en-US" altLang="en-US" sz="2000" b="1" u="sng" dirty="0"/>
              <a:t>AR</a:t>
            </a:r>
            <a:r>
              <a:rPr lang="en-US" altLang="en-US" sz="2000" dirty="0"/>
              <a:t>: Only one warning needs to be issued </a:t>
            </a:r>
            <a:r>
              <a:rPr lang="en-US" altLang="en-US" sz="2000" dirty="0">
                <a:solidFill>
                  <a:srgbClr val="FF0000"/>
                </a:solidFill>
              </a:rPr>
              <a:t>per team </a:t>
            </a:r>
            <a:r>
              <a:rPr lang="en-US" altLang="en-US" sz="2000" dirty="0"/>
              <a:t>before the umpire can start calling strikes for violation of this rule.</a:t>
            </a:r>
            <a:endParaRPr lang="en-US" altLang="en-US" sz="2400" dirty="0"/>
          </a:p>
        </p:txBody>
      </p:sp>
      <p:sp>
        <p:nvSpPr>
          <p:cNvPr id="110594" name="Rectangle 2"/>
          <p:cNvSpPr>
            <a:spLocks noGrp="1" noChangeArrowheads="1"/>
          </p:cNvSpPr>
          <p:nvPr>
            <p:ph type="title" idx="4294967295"/>
          </p:nvPr>
        </p:nvSpPr>
        <p:spPr>
          <a:xfrm>
            <a:off x="1449658" y="397920"/>
            <a:ext cx="7953375" cy="989012"/>
          </a:xfrm>
        </p:spPr>
        <p:txBody>
          <a:bodyPr>
            <a:noAutofit/>
          </a:bodyPr>
          <a:lstStyle/>
          <a:p>
            <a:pPr algn="ctr"/>
            <a:r>
              <a:rPr lang="en-US" altLang="en-US" b="1" dirty="0"/>
              <a:t>2023 District 8 Tournament Rules – </a:t>
            </a:r>
            <a:br>
              <a:rPr lang="en-US" altLang="en-US" b="1" dirty="0"/>
            </a:br>
            <a:r>
              <a:rPr lang="en-US" altLang="en-US" sz="2800" b="1" dirty="0"/>
              <a:t>Rule 6.02 </a:t>
            </a:r>
            <a:r>
              <a:rPr lang="en-US" altLang="en-US" sz="2800" b="1" dirty="0">
                <a:solidFill>
                  <a:srgbClr val="FF0000"/>
                </a:solidFill>
              </a:rPr>
              <a:t>(Foot-in-Box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86335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79499"/>
            <a:ext cx="11231563" cy="4837112"/>
          </a:xfrm>
        </p:spPr>
        <p:txBody>
          <a:bodyPr>
            <a:normAutofit lnSpcReduction="10000"/>
          </a:bodyPr>
          <a:lstStyle/>
          <a:p>
            <a:pPr lvl="1"/>
            <a:r>
              <a:rPr lang="en-US" altLang="en-US" dirty="0"/>
              <a:t>Rule 6.08 </a:t>
            </a:r>
            <a:r>
              <a:rPr lang="en-US" altLang="en-US" dirty="0">
                <a:solidFill>
                  <a:srgbClr val="FF0000"/>
                </a:solidFill>
              </a:rPr>
              <a:t>(Intentional Walk Rule - All Divisions of Baseball and Softball.</a:t>
            </a:r>
          </a:p>
          <a:p>
            <a:pPr lvl="1"/>
            <a:endParaRPr lang="en-US" altLang="en-US" dirty="0">
              <a:solidFill>
                <a:srgbClr val="FF0000"/>
              </a:solidFill>
            </a:endParaRPr>
          </a:p>
          <a:p>
            <a:pPr lvl="1"/>
            <a:r>
              <a:rPr lang="en-US" altLang="en-US" dirty="0">
                <a:solidFill>
                  <a:srgbClr val="FF0000"/>
                </a:solidFill>
              </a:rPr>
              <a:t>At any time during an at bat</a:t>
            </a:r>
            <a:r>
              <a:rPr lang="en-US" altLang="en-US" dirty="0"/>
              <a:t>, the defense elects to “Intentionally Walk” the batter by announcing such decision to the plate umpire.</a:t>
            </a:r>
          </a:p>
          <a:p>
            <a:pPr lvl="1"/>
            <a:endParaRPr lang="en-US" altLang="en-US" dirty="0"/>
          </a:p>
          <a:p>
            <a:pPr lvl="1"/>
            <a:r>
              <a:rPr lang="en-US" altLang="en-US" dirty="0"/>
              <a:t>Such notification must be made by the defensive manager. The </a:t>
            </a:r>
            <a:r>
              <a:rPr lang="en-US" altLang="en-US" dirty="0">
                <a:solidFill>
                  <a:srgbClr val="FF0000"/>
                </a:solidFill>
              </a:rPr>
              <a:t>manager must request and be granted “time” </a:t>
            </a:r>
            <a:r>
              <a:rPr lang="en-US" altLang="en-US" dirty="0"/>
              <a:t>by the umpire and then inform the umpire of the defense’s intent to walk the batter.</a:t>
            </a:r>
          </a:p>
          <a:p>
            <a:pPr lvl="1"/>
            <a:endParaRPr lang="en-US" altLang="en-US" dirty="0"/>
          </a:p>
          <a:p>
            <a:pPr lvl="1"/>
            <a:r>
              <a:rPr lang="en-US" altLang="en-US" dirty="0"/>
              <a:t>The ball is dead and no other runners may advance unless forced by the batter’s award. </a:t>
            </a:r>
            <a:r>
              <a:rPr lang="en-US" dirty="0">
                <a:solidFill>
                  <a:srgbClr val="FF0000"/>
                </a:solidFill>
              </a:rPr>
              <a:t>The appropriate number of p</a:t>
            </a:r>
            <a:r>
              <a:rPr lang="en-US" altLang="en-US" dirty="0">
                <a:solidFill>
                  <a:srgbClr val="FF0000"/>
                </a:solidFill>
              </a:rPr>
              <a:t>itches will be added to the pitch count.</a:t>
            </a:r>
          </a:p>
          <a:p>
            <a:pPr lvl="1"/>
            <a:endParaRPr lang="en-US" altLang="en-US" dirty="0">
              <a:solidFill>
                <a:srgbClr val="FF0000"/>
              </a:solidFill>
            </a:endParaRPr>
          </a:p>
          <a:p>
            <a:pPr lvl="1"/>
            <a:r>
              <a:rPr lang="en-US" sz="2400" dirty="0">
                <a:solidFill>
                  <a:srgbClr val="FF0000"/>
                </a:solidFill>
                <a:effectLst/>
                <a:latin typeface="Arial" panose="020B0604020202020204" pitchFamily="34" charset="0"/>
              </a:rPr>
              <a:t>A player </a:t>
            </a:r>
            <a:r>
              <a:rPr lang="en-US" sz="2400" dirty="0">
                <a:effectLst/>
                <a:latin typeface="Arial" panose="020B0604020202020204" pitchFamily="34" charset="0"/>
              </a:rPr>
              <a:t>may only be intentionally walked by announcing such decision to the home plate umpire </a:t>
            </a:r>
            <a:r>
              <a:rPr lang="en-US" sz="2400" dirty="0">
                <a:solidFill>
                  <a:srgbClr val="FF0000"/>
                </a:solidFill>
                <a:effectLst/>
                <a:latin typeface="Arial" panose="020B0604020202020204" pitchFamily="34" charset="0"/>
              </a:rPr>
              <a:t>one time during the course of the game</a:t>
            </a:r>
            <a:r>
              <a:rPr lang="en-US" sz="2400" dirty="0">
                <a:effectLst/>
                <a:latin typeface="Arial" panose="020B0604020202020204" pitchFamily="34" charset="0"/>
              </a:rPr>
              <a:t>.</a:t>
            </a:r>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639093" y="390487"/>
            <a:ext cx="7953375" cy="989012"/>
          </a:xfrm>
        </p:spPr>
        <p:txBody>
          <a:bodyPr>
            <a:noAutofit/>
          </a:bodyPr>
          <a:lstStyle/>
          <a:p>
            <a:pPr algn="ctr"/>
            <a:r>
              <a:rPr lang="en-US" altLang="en-US" b="1" dirty="0"/>
              <a:t>2023 District 8 Tournament Rules – </a:t>
            </a:r>
            <a:br>
              <a:rPr lang="en-US" altLang="en-US" b="1" dirty="0"/>
            </a:br>
            <a:r>
              <a:rPr lang="en-US" altLang="en-US" sz="2800" b="1" dirty="0"/>
              <a:t>Rule 6.08 </a:t>
            </a:r>
            <a:r>
              <a:rPr lang="en-US" altLang="en-US" sz="2800" b="1" dirty="0">
                <a:solidFill>
                  <a:srgbClr val="FF0000"/>
                </a:solidFill>
              </a:rPr>
              <a:t>Intentional Walk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83488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837112"/>
          </a:xfrm>
        </p:spPr>
        <p:txBody>
          <a:bodyPr>
            <a:normAutofit/>
          </a:bodyPr>
          <a:lstStyle/>
          <a:p>
            <a:r>
              <a:rPr lang="en-US" altLang="en-US" sz="3200" u="sng" dirty="0"/>
              <a:t>Base Awards </a:t>
            </a:r>
            <a:r>
              <a:rPr lang="en-US" altLang="en-US" sz="3200" dirty="0"/>
              <a:t>(each runner including the batter/runner)</a:t>
            </a:r>
          </a:p>
          <a:p>
            <a:pPr lvl="1"/>
            <a:r>
              <a:rPr lang="en-US" altLang="en-US" sz="2800" dirty="0">
                <a:solidFill>
                  <a:srgbClr val="00B050"/>
                </a:solidFill>
              </a:rPr>
              <a:t>3 bases </a:t>
            </a:r>
            <a:r>
              <a:rPr lang="en-US" altLang="en-US" sz="2800" dirty="0"/>
              <a:t>if a </a:t>
            </a:r>
            <a:r>
              <a:rPr lang="en-US" altLang="en-US" sz="2800" dirty="0">
                <a:solidFill>
                  <a:srgbClr val="FF0000"/>
                </a:solidFill>
              </a:rPr>
              <a:t>fair ball is touched </a:t>
            </a:r>
            <a:r>
              <a:rPr lang="en-US" altLang="en-US" sz="2800" dirty="0"/>
              <a:t>by detached equipment</a:t>
            </a:r>
          </a:p>
          <a:p>
            <a:pPr lvl="1"/>
            <a:r>
              <a:rPr lang="en-US" altLang="en-US" sz="2800" dirty="0">
                <a:solidFill>
                  <a:srgbClr val="00B050"/>
                </a:solidFill>
              </a:rPr>
              <a:t>2 bases </a:t>
            </a:r>
            <a:r>
              <a:rPr lang="en-US" altLang="en-US" sz="2800" dirty="0"/>
              <a:t>if a </a:t>
            </a:r>
            <a:r>
              <a:rPr lang="en-US" altLang="en-US" sz="2800" dirty="0">
                <a:solidFill>
                  <a:srgbClr val="FF0000"/>
                </a:solidFill>
              </a:rPr>
              <a:t>thrown ball is touched </a:t>
            </a:r>
            <a:r>
              <a:rPr lang="en-US" altLang="en-US" sz="2800" dirty="0"/>
              <a:t>by detached equipment</a:t>
            </a:r>
          </a:p>
          <a:p>
            <a:pPr lvl="1"/>
            <a:r>
              <a:rPr lang="en-US" altLang="en-US" sz="2800" dirty="0">
                <a:solidFill>
                  <a:srgbClr val="00B050"/>
                </a:solidFill>
              </a:rPr>
              <a:t>2 bases </a:t>
            </a:r>
            <a:r>
              <a:rPr lang="en-US" altLang="en-US" sz="2800" dirty="0"/>
              <a:t>when a </a:t>
            </a:r>
            <a:r>
              <a:rPr lang="en-US" altLang="en-US" sz="2800" dirty="0">
                <a:solidFill>
                  <a:srgbClr val="FF0000"/>
                </a:solidFill>
              </a:rPr>
              <a:t>thrown ball goes out of play</a:t>
            </a:r>
          </a:p>
          <a:p>
            <a:pPr lvl="2"/>
            <a:r>
              <a:rPr lang="en-US" altLang="en-US" sz="2400" i="1" dirty="0">
                <a:solidFill>
                  <a:srgbClr val="FF0000"/>
                </a:solidFill>
              </a:rPr>
              <a:t>Time of pitch </a:t>
            </a:r>
            <a:r>
              <a:rPr lang="en-US" altLang="en-US" sz="2400" i="1" dirty="0"/>
              <a:t>if throw is first play by an infielder</a:t>
            </a:r>
          </a:p>
          <a:p>
            <a:pPr lvl="2"/>
            <a:r>
              <a:rPr lang="en-US" altLang="en-US" sz="2400" i="1" dirty="0">
                <a:solidFill>
                  <a:srgbClr val="FF0000"/>
                </a:solidFill>
              </a:rPr>
              <a:t>Time of </a:t>
            </a:r>
            <a:r>
              <a:rPr lang="en-US" altLang="en-US" sz="2400" i="1" dirty="0"/>
              <a:t>throw in all other cases</a:t>
            </a:r>
          </a:p>
          <a:p>
            <a:pPr lvl="1"/>
            <a:r>
              <a:rPr lang="en-US" altLang="en-US" sz="2800" dirty="0">
                <a:solidFill>
                  <a:srgbClr val="00B050"/>
                </a:solidFill>
              </a:rPr>
              <a:t>1 base </a:t>
            </a:r>
            <a:r>
              <a:rPr lang="en-US" altLang="en-US" sz="2800" dirty="0"/>
              <a:t>when a </a:t>
            </a:r>
            <a:r>
              <a:rPr lang="en-US" altLang="en-US" sz="2800" dirty="0">
                <a:solidFill>
                  <a:srgbClr val="FF0000"/>
                </a:solidFill>
              </a:rPr>
              <a:t>pitched ball </a:t>
            </a:r>
            <a:r>
              <a:rPr lang="en-US" altLang="en-US" sz="2800" dirty="0"/>
              <a:t>goes out of play</a:t>
            </a:r>
          </a:p>
          <a:p>
            <a:pPr lvl="1"/>
            <a:r>
              <a:rPr lang="en-US" altLang="en-US" sz="2800" dirty="0">
                <a:solidFill>
                  <a:srgbClr val="00B050"/>
                </a:solidFill>
              </a:rPr>
              <a:t>1 base </a:t>
            </a:r>
            <a:r>
              <a:rPr lang="en-US" altLang="en-US" sz="2800" dirty="0"/>
              <a:t>if a </a:t>
            </a:r>
            <a:r>
              <a:rPr lang="en-US" altLang="en-US" sz="2800" dirty="0">
                <a:solidFill>
                  <a:srgbClr val="FF0000"/>
                </a:solidFill>
              </a:rPr>
              <a:t>fielder touches a pitched ball </a:t>
            </a:r>
            <a:r>
              <a:rPr lang="en-US" altLang="en-US" sz="2800" dirty="0"/>
              <a:t>with detached equipment</a:t>
            </a:r>
          </a:p>
          <a:p>
            <a:pPr lvl="1"/>
            <a:r>
              <a:rPr lang="en-US" altLang="en-US" sz="2800" dirty="0"/>
              <a:t>Batter is entitled to </a:t>
            </a:r>
            <a:r>
              <a:rPr lang="en-US" altLang="en-US" sz="2800" dirty="0">
                <a:solidFill>
                  <a:srgbClr val="00B050"/>
                </a:solidFill>
              </a:rPr>
              <a:t>one base </a:t>
            </a:r>
            <a:r>
              <a:rPr lang="en-US" altLang="en-US" sz="2800" dirty="0"/>
              <a:t>if hit by a pitched ball (not in the strike zone)</a:t>
            </a:r>
          </a:p>
          <a:p>
            <a:pPr eaLnBrk="1" hangingPunct="1"/>
            <a:endParaRPr lang="en-US" altLang="en-US" dirty="0"/>
          </a:p>
        </p:txBody>
      </p:sp>
      <p:sp>
        <p:nvSpPr>
          <p:cNvPr id="110594" name="Rectangle 2"/>
          <p:cNvSpPr>
            <a:spLocks noGrp="1" noChangeArrowheads="1"/>
          </p:cNvSpPr>
          <p:nvPr>
            <p:ph type="title" idx="4294967295"/>
          </p:nvPr>
        </p:nvSpPr>
        <p:spPr>
          <a:xfrm>
            <a:off x="1750742" y="546411"/>
            <a:ext cx="7953375" cy="974106"/>
          </a:xfrm>
        </p:spPr>
        <p:txBody>
          <a:bodyPr>
            <a:noAutofit/>
          </a:bodyPr>
          <a:lstStyle/>
          <a:p>
            <a:pPr algn="ctr"/>
            <a:r>
              <a:rPr lang="en-US" altLang="en-US" b="1" dirty="0"/>
              <a:t>2023 District 8 Tournament Rules – </a:t>
            </a:r>
            <a:br>
              <a:rPr lang="en-US" altLang="en-US" b="1" dirty="0"/>
            </a:br>
            <a:r>
              <a:rPr lang="en-US" altLang="en-US" sz="2800" b="1" dirty="0"/>
              <a:t>Rule 7 - </a:t>
            </a:r>
            <a:r>
              <a:rPr lang="en-US" altLang="en-US" sz="2800" b="1" dirty="0">
                <a:solidFill>
                  <a:srgbClr val="FF0000"/>
                </a:solidFill>
              </a:rPr>
              <a:t>Base Awards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60245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16088"/>
            <a:ext cx="10629397" cy="4573587"/>
          </a:xfrm>
        </p:spPr>
        <p:txBody>
          <a:bodyPr>
            <a:normAutofit fontScale="70000" lnSpcReduction="20000"/>
          </a:bodyPr>
          <a:lstStyle/>
          <a:p>
            <a:r>
              <a:rPr lang="en-US" dirty="0"/>
              <a:t>Under no circumstances shall a player pitch in three (3) consecutive days</a:t>
            </a:r>
            <a:endParaRPr lang="en-US" i="1" dirty="0"/>
          </a:p>
          <a:p>
            <a:r>
              <a:rPr lang="en-US" altLang="en-US" dirty="0"/>
              <a:t>The windup or set position may be used at any time</a:t>
            </a:r>
          </a:p>
          <a:p>
            <a:r>
              <a:rPr lang="en-US" altLang="en-US" dirty="0"/>
              <a:t>Illegal pitch with bases unoccupied shall be called a ball</a:t>
            </a:r>
          </a:p>
          <a:p>
            <a:r>
              <a:rPr lang="en-US" altLang="en-US" dirty="0"/>
              <a:t>There is </a:t>
            </a:r>
            <a:r>
              <a:rPr lang="en-US" altLang="en-US" dirty="0">
                <a:solidFill>
                  <a:srgbClr val="00B050"/>
                </a:solidFill>
              </a:rPr>
              <a:t>no balk in LLB </a:t>
            </a:r>
            <a:r>
              <a:rPr lang="en-US" altLang="en-US" dirty="0"/>
              <a:t>(</a:t>
            </a:r>
            <a:r>
              <a:rPr lang="en-US" altLang="en-US" dirty="0">
                <a:solidFill>
                  <a:srgbClr val="FF0000"/>
                </a:solidFill>
              </a:rPr>
              <a:t>Balk rules apply to </a:t>
            </a:r>
            <a:r>
              <a:rPr lang="en-US" altLang="en-US" dirty="0" err="1">
                <a:solidFill>
                  <a:srgbClr val="FF0000"/>
                </a:solidFill>
              </a:rPr>
              <a:t>Int</a:t>
            </a:r>
            <a:r>
              <a:rPr lang="en-US" altLang="en-US" dirty="0">
                <a:solidFill>
                  <a:srgbClr val="FF0000"/>
                </a:solidFill>
              </a:rPr>
              <a:t>/Jr/Sr</a:t>
            </a:r>
            <a:r>
              <a:rPr lang="en-US" altLang="en-US" dirty="0"/>
              <a:t>)</a:t>
            </a:r>
          </a:p>
          <a:p>
            <a:r>
              <a:rPr lang="en-US" altLang="en-US" dirty="0"/>
              <a:t>A ball which slips out of the pitcher’s hands and crosses the foul line shall be called a ball, otherwise “no pitch” (Balk if runners are on base in </a:t>
            </a:r>
            <a:r>
              <a:rPr lang="en-US" altLang="en-US" dirty="0" err="1"/>
              <a:t>Int</a:t>
            </a:r>
            <a:r>
              <a:rPr lang="en-US" altLang="en-US" dirty="0"/>
              <a:t>/Jr/Sr)</a:t>
            </a:r>
          </a:p>
          <a:p>
            <a:r>
              <a:rPr lang="en-US" altLang="en-US" dirty="0"/>
              <a:t>Pitcher shall not bring his hand to his mouth </a:t>
            </a:r>
            <a:r>
              <a:rPr lang="en-US" altLang="en-US" b="1" i="1" dirty="0">
                <a:solidFill>
                  <a:srgbClr val="FF0000"/>
                </a:solidFill>
              </a:rPr>
              <a:t>while on the pitcher’s rubber</a:t>
            </a:r>
            <a:r>
              <a:rPr lang="en-US" altLang="en-US" dirty="0"/>
              <a:t> – Penalty for this is a ball</a:t>
            </a:r>
          </a:p>
          <a:p>
            <a:r>
              <a:rPr lang="en-US" altLang="en-US" dirty="0"/>
              <a:t>Pitcher shall not deface the ball in any manner (penalty ball + warning)</a:t>
            </a:r>
          </a:p>
          <a:p>
            <a:r>
              <a:rPr lang="en-US" altLang="en-US" dirty="0"/>
              <a:t>Pitcher shall not intentionally pitch at the batter</a:t>
            </a:r>
          </a:p>
          <a:p>
            <a:r>
              <a:rPr lang="en-US" altLang="en-US" dirty="0"/>
              <a:t>8 warm up pitches or </a:t>
            </a:r>
            <a:r>
              <a:rPr lang="en-US" altLang="en-US" b="1" i="1" dirty="0">
                <a:solidFill>
                  <a:srgbClr val="FF0000"/>
                </a:solidFill>
              </a:rPr>
              <a:t>1 minute between innings</a:t>
            </a:r>
          </a:p>
          <a:p>
            <a:r>
              <a:rPr lang="en-US" altLang="en-US" dirty="0"/>
              <a:t>Pitcher shall deliver the ball within 20 seconds (</a:t>
            </a:r>
            <a:r>
              <a:rPr lang="en-US" altLang="en-US" b="1" dirty="0"/>
              <a:t>P</a:t>
            </a:r>
            <a:r>
              <a:rPr lang="en-US" altLang="en-US" dirty="0"/>
              <a:t>: </a:t>
            </a:r>
            <a:r>
              <a:rPr lang="en-US" altLang="en-US" b="1" dirty="0"/>
              <a:t>B</a:t>
            </a:r>
            <a:r>
              <a:rPr lang="en-US" altLang="en-US" b="1" i="1" dirty="0"/>
              <a:t>all</a:t>
            </a:r>
            <a:r>
              <a:rPr lang="en-US" altLang="en-US" dirty="0"/>
              <a:t>)</a:t>
            </a:r>
          </a:p>
          <a:p>
            <a:r>
              <a:rPr lang="en-US" altLang="en-US" dirty="0"/>
              <a:t>Pitcher must be replaced on the </a:t>
            </a:r>
            <a:r>
              <a:rPr lang="en-US" altLang="en-US" b="1" i="1" u="sng" dirty="0">
                <a:solidFill>
                  <a:srgbClr val="FF0000"/>
                </a:solidFill>
              </a:rPr>
              <a:t>2</a:t>
            </a:r>
            <a:r>
              <a:rPr lang="en-US" altLang="en-US" b="1" i="1" u="sng" baseline="30000" dirty="0">
                <a:solidFill>
                  <a:srgbClr val="FF0000"/>
                </a:solidFill>
              </a:rPr>
              <a:t>nd</a:t>
            </a:r>
            <a:r>
              <a:rPr lang="en-US" altLang="en-US" b="1" i="1" u="sng" dirty="0">
                <a:solidFill>
                  <a:srgbClr val="FF0000"/>
                </a:solidFill>
              </a:rPr>
              <a:t> visit </a:t>
            </a:r>
            <a:r>
              <a:rPr lang="en-US" altLang="en-US" dirty="0">
                <a:solidFill>
                  <a:srgbClr val="FF0000"/>
                </a:solidFill>
              </a:rPr>
              <a:t>in one inning , (8 to 10s - 3</a:t>
            </a:r>
            <a:r>
              <a:rPr lang="en-US" altLang="en-US" baseline="30000" dirty="0">
                <a:solidFill>
                  <a:srgbClr val="FF0000"/>
                </a:solidFill>
              </a:rPr>
              <a:t>Rd</a:t>
            </a:r>
            <a:r>
              <a:rPr lang="en-US" altLang="en-US" dirty="0">
                <a:solidFill>
                  <a:srgbClr val="FF0000"/>
                </a:solidFill>
              </a:rPr>
              <a:t> visit in one inning)</a:t>
            </a:r>
          </a:p>
          <a:p>
            <a:r>
              <a:rPr lang="en-US" altLang="en-US" dirty="0"/>
              <a:t>Pitcher must be replaced on the </a:t>
            </a:r>
            <a:r>
              <a:rPr lang="en-US" altLang="en-US" b="1" i="1" u="sng" dirty="0">
                <a:solidFill>
                  <a:srgbClr val="FF0000"/>
                </a:solidFill>
              </a:rPr>
              <a:t>3</a:t>
            </a:r>
            <a:r>
              <a:rPr lang="en-US" altLang="en-US" b="1" i="1" u="sng" baseline="30000" dirty="0">
                <a:solidFill>
                  <a:srgbClr val="FF0000"/>
                </a:solidFill>
              </a:rPr>
              <a:t>rd</a:t>
            </a:r>
            <a:r>
              <a:rPr lang="en-US" altLang="en-US" b="1" i="1" u="sng" dirty="0">
                <a:solidFill>
                  <a:srgbClr val="FF0000"/>
                </a:solidFill>
              </a:rPr>
              <a:t> visit </a:t>
            </a:r>
            <a:r>
              <a:rPr lang="en-US" altLang="en-US" dirty="0">
                <a:solidFill>
                  <a:srgbClr val="FF0000"/>
                </a:solidFill>
              </a:rPr>
              <a:t>in one game, (8 to 10s - 4</a:t>
            </a:r>
            <a:r>
              <a:rPr lang="en-US" altLang="en-US" baseline="30000" dirty="0">
                <a:solidFill>
                  <a:srgbClr val="FF0000"/>
                </a:solidFill>
              </a:rPr>
              <a:t>th</a:t>
            </a:r>
            <a:r>
              <a:rPr lang="en-US" altLang="en-US" dirty="0">
                <a:solidFill>
                  <a:srgbClr val="FF0000"/>
                </a:solidFill>
              </a:rPr>
              <a:t> visit in one game)</a:t>
            </a:r>
          </a:p>
          <a:p>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547464" y="375618"/>
            <a:ext cx="7953375" cy="989012"/>
          </a:xfrm>
        </p:spPr>
        <p:txBody>
          <a:bodyPr>
            <a:noAutofit/>
          </a:bodyPr>
          <a:lstStyle/>
          <a:p>
            <a:pPr algn="ctr"/>
            <a:r>
              <a:rPr lang="en-US" altLang="en-US" b="1" dirty="0"/>
              <a:t>2023 District 8 Tournament Rules – </a:t>
            </a:r>
            <a:br>
              <a:rPr lang="en-US" altLang="en-US" b="1" dirty="0"/>
            </a:br>
            <a:r>
              <a:rPr lang="en-US" altLang="en-US" sz="2800" b="1" dirty="0"/>
              <a:t>Rule 8 </a:t>
            </a:r>
            <a:r>
              <a:rPr lang="en-US" altLang="en-US" sz="2800" b="1" dirty="0">
                <a:solidFill>
                  <a:srgbClr val="FF0000"/>
                </a:solidFill>
              </a:rPr>
              <a:t>Pitching (Baseball)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73910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68712" y="1716088"/>
            <a:ext cx="10662851" cy="4807372"/>
          </a:xfrm>
        </p:spPr>
        <p:txBody>
          <a:bodyPr>
            <a:normAutofit lnSpcReduction="10000"/>
          </a:bodyPr>
          <a:lstStyle/>
          <a:p>
            <a:r>
              <a:rPr lang="en-US" altLang="en-US" sz="2000" dirty="0"/>
              <a:t>Both feet must be on the ground </a:t>
            </a:r>
            <a:r>
              <a:rPr lang="en-US" altLang="en-US" sz="2000" dirty="0">
                <a:solidFill>
                  <a:srgbClr val="FF0000"/>
                </a:solidFill>
              </a:rPr>
              <a:t>within or partially within </a:t>
            </a:r>
            <a:r>
              <a:rPr lang="en-US" altLang="en-US" sz="2000" dirty="0"/>
              <a:t>the 24-inch length of the pitcher’s plate</a:t>
            </a:r>
          </a:p>
          <a:p>
            <a:r>
              <a:rPr lang="en-US" altLang="en-US" sz="2000" dirty="0"/>
              <a:t>The </a:t>
            </a:r>
            <a:r>
              <a:rPr lang="en-US" altLang="en-US" sz="2000" dirty="0">
                <a:solidFill>
                  <a:srgbClr val="FF0000"/>
                </a:solidFill>
              </a:rPr>
              <a:t>shoulders shall be in line </a:t>
            </a:r>
            <a:r>
              <a:rPr lang="en-US" altLang="en-US" sz="2000" dirty="0"/>
              <a:t>with first and third base</a:t>
            </a:r>
          </a:p>
          <a:p>
            <a:r>
              <a:rPr lang="en-US" altLang="en-US" sz="2000" dirty="0">
                <a:solidFill>
                  <a:srgbClr val="FF0000"/>
                </a:solidFill>
              </a:rPr>
              <a:t>Pivot foot shall be in contact with the pitcher’s plate</a:t>
            </a:r>
            <a:r>
              <a:rPr lang="en-US" altLang="en-US" sz="2000" dirty="0"/>
              <a:t>, foot must be on or partially on the top of the surface of the pitcher’s plate. The </a:t>
            </a:r>
            <a:r>
              <a:rPr lang="en-US" altLang="en-US" sz="2000" dirty="0">
                <a:solidFill>
                  <a:srgbClr val="FF0000"/>
                </a:solidFill>
              </a:rPr>
              <a:t>non-pivot foot must be on or behind</a:t>
            </a:r>
            <a:r>
              <a:rPr lang="en-US" altLang="en-US" sz="2000" dirty="0"/>
              <a:t> the pitcher’s plate.</a:t>
            </a:r>
          </a:p>
          <a:p>
            <a:r>
              <a:rPr lang="en-US" altLang="en-US" sz="2000" dirty="0"/>
              <a:t>The </a:t>
            </a:r>
            <a:r>
              <a:rPr lang="en-US" altLang="en-US" sz="2000" dirty="0">
                <a:solidFill>
                  <a:srgbClr val="FF0000"/>
                </a:solidFill>
              </a:rPr>
              <a:t>pitcher shall take the signal with the hands separated</a:t>
            </a:r>
          </a:p>
          <a:p>
            <a:pPr lvl="1"/>
            <a:r>
              <a:rPr lang="en-US" altLang="en-US" sz="1600" b="1" i="1" dirty="0">
                <a:solidFill>
                  <a:srgbClr val="0070C0"/>
                </a:solidFill>
              </a:rPr>
              <a:t>Pitcher must come to the pitcher’s plate with the hands separated</a:t>
            </a:r>
          </a:p>
          <a:p>
            <a:r>
              <a:rPr lang="en-US" altLang="en-US" sz="2000" dirty="0"/>
              <a:t>The </a:t>
            </a:r>
            <a:r>
              <a:rPr lang="en-US" altLang="en-US" sz="2000" dirty="0">
                <a:solidFill>
                  <a:srgbClr val="00B050"/>
                </a:solidFill>
              </a:rPr>
              <a:t>pitcher shall hold the ball in one or both hands in front of the body </a:t>
            </a:r>
            <a:r>
              <a:rPr lang="en-US" altLang="en-US" sz="2000" dirty="0"/>
              <a:t>for </a:t>
            </a:r>
            <a:r>
              <a:rPr lang="en-US" altLang="en-US" sz="2000" dirty="0">
                <a:solidFill>
                  <a:srgbClr val="FF0000"/>
                </a:solidFill>
              </a:rPr>
              <a:t>not less than 1 second and not more than 10 seconds </a:t>
            </a:r>
            <a:r>
              <a:rPr lang="en-US" altLang="en-US" sz="2000" dirty="0"/>
              <a:t>before starting the delivery.</a:t>
            </a:r>
          </a:p>
          <a:p>
            <a:r>
              <a:rPr lang="en-US" altLang="en-US" sz="2000" dirty="0"/>
              <a:t>A backward step may be taken </a:t>
            </a:r>
            <a:r>
              <a:rPr lang="en-US" altLang="en-US" sz="2000" dirty="0">
                <a:solidFill>
                  <a:srgbClr val="FF0000"/>
                </a:solidFill>
              </a:rPr>
              <a:t>before or simultaneous </a:t>
            </a:r>
            <a:r>
              <a:rPr lang="en-US" altLang="en-US" sz="2000" dirty="0"/>
              <a:t>with the hands being brought together. The </a:t>
            </a:r>
            <a:r>
              <a:rPr lang="en-US" altLang="en-US" sz="2000" dirty="0">
                <a:solidFill>
                  <a:srgbClr val="FF0000"/>
                </a:solidFill>
              </a:rPr>
              <a:t>pivot foot must remain in contact with the pitching plate</a:t>
            </a:r>
            <a:r>
              <a:rPr lang="en-US" altLang="en-US" sz="2000" dirty="0"/>
              <a:t> at all times prior to the forward step.</a:t>
            </a:r>
          </a:p>
          <a:p>
            <a:r>
              <a:rPr lang="en-US" altLang="en-US" sz="2000" dirty="0"/>
              <a:t>The step must be forward and toward the batter within or partially within the 24-inch length of the pitcher’s plate.</a:t>
            </a:r>
          </a:p>
          <a:p>
            <a:r>
              <a:rPr lang="en-US" altLang="en-US" sz="2000" dirty="0"/>
              <a:t>The pitcher may not take the pitching position on the pitcher’s plate without having the ball in her possession.</a:t>
            </a:r>
          </a:p>
          <a:p>
            <a:pPr eaLnBrk="1" hangingPunct="1"/>
            <a:endParaRPr lang="en-US" altLang="en-US" dirty="0"/>
          </a:p>
        </p:txBody>
      </p:sp>
      <p:sp>
        <p:nvSpPr>
          <p:cNvPr id="110594" name="Rectangle 2"/>
          <p:cNvSpPr>
            <a:spLocks noGrp="1" noChangeArrowheads="1"/>
          </p:cNvSpPr>
          <p:nvPr>
            <p:ph type="title" idx="4294967295"/>
          </p:nvPr>
        </p:nvSpPr>
        <p:spPr>
          <a:xfrm>
            <a:off x="1538868" y="417320"/>
            <a:ext cx="7953375" cy="989012"/>
          </a:xfrm>
        </p:spPr>
        <p:txBody>
          <a:bodyPr>
            <a:noAutofit/>
          </a:bodyPr>
          <a:lstStyle/>
          <a:p>
            <a:pPr algn="ctr"/>
            <a:r>
              <a:rPr lang="en-US" altLang="en-US" b="1" dirty="0"/>
              <a:t>2023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26280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312234" y="1469346"/>
            <a:ext cx="10919329" cy="4901521"/>
          </a:xfrm>
        </p:spPr>
        <p:txBody>
          <a:bodyPr>
            <a:normAutofit fontScale="92500" lnSpcReduction="10000"/>
          </a:bodyPr>
          <a:lstStyle/>
          <a:p>
            <a:r>
              <a:rPr lang="en-US" altLang="en-US" sz="2000" dirty="0"/>
              <a:t>The pitcher </a:t>
            </a:r>
            <a:r>
              <a:rPr lang="en-US" altLang="en-US" sz="2000" dirty="0">
                <a:solidFill>
                  <a:srgbClr val="FF0000"/>
                </a:solidFill>
              </a:rPr>
              <a:t>must not make two revolutions of the arms </a:t>
            </a:r>
            <a:r>
              <a:rPr lang="en-US" altLang="en-US" sz="2000" dirty="0"/>
              <a:t>in the windmill motion. A pitcher may drop the arm to the side and to the rear before starting the windmill motion.</a:t>
            </a:r>
          </a:p>
          <a:p>
            <a:r>
              <a:rPr lang="en-US" altLang="en-US" sz="2000" dirty="0"/>
              <a:t>The delivery must be an underhanded motion with the hand below the hip and the wrist not farther from the body than the elbow.</a:t>
            </a:r>
          </a:p>
          <a:p>
            <a:r>
              <a:rPr lang="en-US" altLang="en-US" sz="2000" dirty="0">
                <a:solidFill>
                  <a:srgbClr val="FF0000"/>
                </a:solidFill>
              </a:rPr>
              <a:t>Pushing off with the pivot foot from a place other than the pitcher’s plate is illegal</a:t>
            </a:r>
            <a:r>
              <a:rPr lang="en-US" altLang="en-US" sz="2000" dirty="0"/>
              <a:t>. This includes a </a:t>
            </a:r>
            <a:r>
              <a:rPr lang="en-US" altLang="en-US" sz="2000" dirty="0">
                <a:solidFill>
                  <a:srgbClr val="FF0000"/>
                </a:solidFill>
              </a:rPr>
              <a:t>crow hop </a:t>
            </a:r>
            <a:r>
              <a:rPr lang="en-US" altLang="en-US" sz="2000" dirty="0"/>
              <a:t>as defined under rule 2.00.</a:t>
            </a:r>
          </a:p>
          <a:p>
            <a:r>
              <a:rPr lang="en-US" altLang="en-US" sz="2000" dirty="0"/>
              <a:t>The pivot foot must remain in contact with or push off and drag away from the pitching plate prior to the front foot touching the ground, as long as the pivot foot remains in contact with the ground. </a:t>
            </a:r>
            <a:r>
              <a:rPr lang="en-US" altLang="en-US" sz="2000" dirty="0">
                <a:solidFill>
                  <a:srgbClr val="FF0000"/>
                </a:solidFill>
              </a:rPr>
              <a:t>When the pivot foot leaves the ground it is considered a leap</a:t>
            </a:r>
            <a:r>
              <a:rPr lang="en-US" altLang="en-US" sz="2000" dirty="0"/>
              <a:t> and is considered an illegal pitch as defined under rule 2.00.</a:t>
            </a:r>
          </a:p>
          <a:p>
            <a:r>
              <a:rPr lang="en-US" altLang="en-US" sz="2000" dirty="0"/>
              <a:t>Pitcher must not make another revolution after releasing the ball.</a:t>
            </a:r>
          </a:p>
          <a:p>
            <a:r>
              <a:rPr lang="en-US" altLang="en-US" sz="2000" dirty="0"/>
              <a:t>Pitcher shall not deliberately drop, roll, or bounce the ball in order to prevent the batter from hitting it.</a:t>
            </a:r>
          </a:p>
          <a:p>
            <a:r>
              <a:rPr lang="en-US" altLang="en-US" sz="2000" dirty="0"/>
              <a:t>PENALTY: ILLEGAL PITCH</a:t>
            </a:r>
          </a:p>
          <a:p>
            <a:pPr lvl="1"/>
            <a:r>
              <a:rPr lang="en-US" altLang="en-US" sz="1600" dirty="0"/>
              <a:t> </a:t>
            </a:r>
            <a:r>
              <a:rPr lang="en-US" altLang="en-US" sz="1600" dirty="0">
                <a:solidFill>
                  <a:srgbClr val="FF0000"/>
                </a:solidFill>
              </a:rPr>
              <a:t>All Division : Ball </a:t>
            </a:r>
          </a:p>
          <a:p>
            <a:r>
              <a:rPr lang="en-US" altLang="en-US" sz="1800" dirty="0"/>
              <a:t>Pitcher must be replaced on the </a:t>
            </a:r>
            <a:r>
              <a:rPr lang="en-US" altLang="en-US" sz="1800" b="1" i="1" u="sng" dirty="0">
                <a:solidFill>
                  <a:srgbClr val="FF0000"/>
                </a:solidFill>
              </a:rPr>
              <a:t>2</a:t>
            </a:r>
            <a:r>
              <a:rPr lang="en-US" altLang="en-US" sz="1800" b="1" i="1" u="sng" baseline="30000" dirty="0">
                <a:solidFill>
                  <a:srgbClr val="FF0000"/>
                </a:solidFill>
              </a:rPr>
              <a:t>nd</a:t>
            </a:r>
            <a:r>
              <a:rPr lang="en-US" altLang="en-US" sz="1800" b="1" i="1" u="sng" dirty="0">
                <a:solidFill>
                  <a:srgbClr val="FF0000"/>
                </a:solidFill>
              </a:rPr>
              <a:t> visit </a:t>
            </a:r>
            <a:r>
              <a:rPr lang="en-US" altLang="en-US" sz="1800" dirty="0">
                <a:solidFill>
                  <a:srgbClr val="FF0000"/>
                </a:solidFill>
              </a:rPr>
              <a:t>in one inning , (8 to 10s - 3</a:t>
            </a:r>
            <a:r>
              <a:rPr lang="en-US" altLang="en-US" sz="1800" baseline="30000" dirty="0">
                <a:solidFill>
                  <a:srgbClr val="FF0000"/>
                </a:solidFill>
              </a:rPr>
              <a:t>Rd</a:t>
            </a:r>
            <a:r>
              <a:rPr lang="en-US" altLang="en-US" sz="1800" dirty="0">
                <a:solidFill>
                  <a:srgbClr val="FF0000"/>
                </a:solidFill>
              </a:rPr>
              <a:t> visit in one inning)</a:t>
            </a:r>
          </a:p>
          <a:p>
            <a:r>
              <a:rPr lang="en-US" altLang="en-US" sz="1800" dirty="0"/>
              <a:t>Pitcher must be replaced on the </a:t>
            </a:r>
            <a:r>
              <a:rPr lang="en-US" altLang="en-US" sz="1800" b="1" i="1" u="sng" dirty="0">
                <a:solidFill>
                  <a:srgbClr val="FF0000"/>
                </a:solidFill>
              </a:rPr>
              <a:t>3</a:t>
            </a:r>
            <a:r>
              <a:rPr lang="en-US" altLang="en-US" sz="1800" b="1" i="1" u="sng" baseline="30000" dirty="0">
                <a:solidFill>
                  <a:srgbClr val="FF0000"/>
                </a:solidFill>
              </a:rPr>
              <a:t>rd</a:t>
            </a:r>
            <a:r>
              <a:rPr lang="en-US" altLang="en-US" sz="1800" b="1" i="1" u="sng" dirty="0">
                <a:solidFill>
                  <a:srgbClr val="FF0000"/>
                </a:solidFill>
              </a:rPr>
              <a:t> visit </a:t>
            </a:r>
            <a:r>
              <a:rPr lang="en-US" altLang="en-US" sz="1800" dirty="0">
                <a:solidFill>
                  <a:srgbClr val="FF0000"/>
                </a:solidFill>
              </a:rPr>
              <a:t>in one game, (8 to 10s - 4</a:t>
            </a:r>
            <a:r>
              <a:rPr lang="en-US" altLang="en-US" sz="1800" baseline="30000" dirty="0">
                <a:solidFill>
                  <a:srgbClr val="FF0000"/>
                </a:solidFill>
              </a:rPr>
              <a:t>th</a:t>
            </a:r>
            <a:r>
              <a:rPr lang="en-US" altLang="en-US" sz="1800" dirty="0">
                <a:solidFill>
                  <a:srgbClr val="FF0000"/>
                </a:solidFill>
              </a:rPr>
              <a:t> visit in one game)</a:t>
            </a:r>
          </a:p>
          <a:p>
            <a:pPr lvl="1"/>
            <a:endParaRPr lang="en-US" altLang="en-US" sz="1600"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639093" y="487133"/>
            <a:ext cx="7953375" cy="989012"/>
          </a:xfrm>
        </p:spPr>
        <p:txBody>
          <a:bodyPr>
            <a:noAutofit/>
          </a:bodyPr>
          <a:lstStyle/>
          <a:p>
            <a:pPr algn="ctr"/>
            <a:r>
              <a:rPr lang="en-US" altLang="en-US" b="1" dirty="0"/>
              <a:t>2023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79762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11922" y="69094"/>
            <a:ext cx="8229600" cy="1105829"/>
          </a:xfrm>
        </p:spPr>
        <p:txBody>
          <a:bodyPr>
            <a:normAutofit fontScale="90000"/>
          </a:bodyPr>
          <a:lstStyle/>
          <a:p>
            <a:r>
              <a:rPr lang="en-US" altLang="en-US" b="1" dirty="0"/>
              <a:t>2023 District 8 Tournament Rules –</a:t>
            </a:r>
            <a:br>
              <a:rPr lang="en-US" altLang="en-US" dirty="0"/>
            </a:br>
            <a:r>
              <a:rPr lang="en-US" altLang="en-US" dirty="0"/>
              <a:t>Appeal</a:t>
            </a:r>
          </a:p>
        </p:txBody>
      </p:sp>
      <p:sp>
        <p:nvSpPr>
          <p:cNvPr id="63491" name="Rectangle 3"/>
          <p:cNvSpPr>
            <a:spLocks noGrp="1" noChangeArrowheads="1"/>
          </p:cNvSpPr>
          <p:nvPr>
            <p:ph type="body" idx="4294967295"/>
          </p:nvPr>
        </p:nvSpPr>
        <p:spPr>
          <a:xfrm>
            <a:off x="725484" y="2039471"/>
            <a:ext cx="3371385" cy="2971800"/>
          </a:xfrm>
        </p:spPr>
        <p:txBody>
          <a:bodyPr/>
          <a:lstStyle/>
          <a:p>
            <a:pPr eaLnBrk="1" hangingPunct="1"/>
            <a:r>
              <a:rPr lang="en-US" altLang="en-US" dirty="0"/>
              <a:t>Live Ball (Rule 7.10)</a:t>
            </a:r>
          </a:p>
          <a:p>
            <a:pPr eaLnBrk="1" hangingPunct="1"/>
            <a:r>
              <a:rPr lang="en-US" altLang="en-US" dirty="0"/>
              <a:t>Re-touch</a:t>
            </a:r>
          </a:p>
          <a:p>
            <a:pPr eaLnBrk="1" hangingPunct="1"/>
            <a:r>
              <a:rPr lang="en-US" altLang="en-US" dirty="0"/>
              <a:t>Missed base</a:t>
            </a:r>
          </a:p>
          <a:p>
            <a:pPr eaLnBrk="1" hangingPunct="1"/>
            <a:r>
              <a:rPr lang="en-US" altLang="en-US" dirty="0"/>
              <a:t>Return to first base</a:t>
            </a:r>
          </a:p>
          <a:p>
            <a:pPr eaLnBrk="1" hangingPunct="1"/>
            <a:r>
              <a:rPr lang="en-US" altLang="en-US" dirty="0"/>
              <a:t>Touch home base</a:t>
            </a:r>
          </a:p>
        </p:txBody>
      </p:sp>
      <p:sp>
        <p:nvSpPr>
          <p:cNvPr id="5" name="Rectangle 3"/>
          <p:cNvSpPr txBox="1">
            <a:spLocks noChangeArrowheads="1"/>
          </p:cNvSpPr>
          <p:nvPr/>
        </p:nvSpPr>
        <p:spPr bwMode="auto">
          <a:xfrm>
            <a:off x="6960222" y="2039471"/>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a:solidFill>
                  <a:srgbClr val="000000"/>
                </a:solidFill>
              </a:rPr>
              <a:t>Dead Ball (Rule 6.06/7)</a:t>
            </a:r>
          </a:p>
          <a:p>
            <a:pPr eaLnBrk="1" hangingPunct="1">
              <a:defRPr/>
            </a:pPr>
            <a:r>
              <a:rPr lang="en-US" altLang="en-US" sz="2800" kern="0" dirty="0">
                <a:solidFill>
                  <a:srgbClr val="000000"/>
                </a:solidFill>
              </a:rPr>
              <a:t>Batting out of Turn</a:t>
            </a:r>
          </a:p>
          <a:p>
            <a:pPr eaLnBrk="1" hangingPunct="1">
              <a:defRPr/>
            </a:pPr>
            <a:r>
              <a:rPr lang="en-US" altLang="en-US" sz="2800" kern="0" dirty="0">
                <a:solidFill>
                  <a:srgbClr val="000000"/>
                </a:solidFill>
              </a:rPr>
              <a:t>Illegal Bat</a:t>
            </a:r>
          </a:p>
        </p:txBody>
      </p:sp>
      <p:pic>
        <p:nvPicPr>
          <p:cNvPr id="634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3222" y="3099384"/>
            <a:ext cx="2667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33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837112"/>
          </a:xfrm>
        </p:spPr>
        <p:txBody>
          <a:bodyPr>
            <a:normAutofit/>
          </a:bodyPr>
          <a:lstStyle/>
          <a:p>
            <a:pPr eaLnBrk="1" hangingPunct="1"/>
            <a:r>
              <a:rPr lang="en-US" altLang="en-US" sz="2600" dirty="0"/>
              <a:t>Authority for Tournament play is vested solely in the </a:t>
            </a:r>
            <a:r>
              <a:rPr lang="en-US" altLang="en-US" sz="2600" dirty="0">
                <a:solidFill>
                  <a:srgbClr val="00B050"/>
                </a:solidFill>
              </a:rPr>
              <a:t>Tournament Committee at Williamsport</a:t>
            </a:r>
            <a:r>
              <a:rPr lang="en-US" altLang="en-US" sz="2600" dirty="0"/>
              <a:t>.</a:t>
            </a:r>
          </a:p>
          <a:p>
            <a:pPr eaLnBrk="1" hangingPunct="1"/>
            <a:r>
              <a:rPr lang="en-US" altLang="en-US" sz="2600" dirty="0"/>
              <a:t>Protest or disputes which occur that cannot be settled by the Umpires or Tournament Director through immediate and concise application of the rules can be appealed through the chain of responsibility to the Tournament Committee</a:t>
            </a:r>
          </a:p>
          <a:p>
            <a:pPr eaLnBrk="1" hangingPunct="1"/>
            <a:r>
              <a:rPr lang="en-US" altLang="en-US" sz="2600" dirty="0"/>
              <a:t>No protest shall be considered on decision involving an </a:t>
            </a:r>
            <a:r>
              <a:rPr lang="en-US" altLang="en-US" sz="2600" dirty="0">
                <a:solidFill>
                  <a:srgbClr val="0070C0"/>
                </a:solidFill>
              </a:rPr>
              <a:t>umpire’s judgement</a:t>
            </a:r>
          </a:p>
          <a:p>
            <a:pPr eaLnBrk="1" hangingPunct="1"/>
            <a:r>
              <a:rPr lang="en-US" altLang="en-US" sz="2600" dirty="0"/>
              <a:t>Equipment which does not meet specifications must be removed from the game!  </a:t>
            </a:r>
            <a:r>
              <a:rPr lang="en-US" altLang="en-US" sz="2600" dirty="0">
                <a:solidFill>
                  <a:srgbClr val="FF0000"/>
                </a:solidFill>
              </a:rPr>
              <a:t>Do not wait to bring it up until after the game has started!</a:t>
            </a:r>
          </a:p>
        </p:txBody>
      </p:sp>
      <p:sp>
        <p:nvSpPr>
          <p:cNvPr id="110594" name="Rectangle 2"/>
          <p:cNvSpPr>
            <a:spLocks noGrp="1" noChangeArrowheads="1"/>
          </p:cNvSpPr>
          <p:nvPr>
            <p:ph type="title" idx="4294967295"/>
          </p:nvPr>
        </p:nvSpPr>
        <p:spPr>
          <a:xfrm>
            <a:off x="1639093" y="197896"/>
            <a:ext cx="7953375" cy="1189037"/>
          </a:xfrm>
        </p:spPr>
        <p:txBody>
          <a:bodyPr>
            <a:noAutofit/>
          </a:bodyPr>
          <a:lstStyle/>
          <a:p>
            <a:pPr algn="ctr" eaLnBrk="1" hangingPunct="1"/>
            <a:r>
              <a:rPr lang="en-US" altLang="en-US" b="1" dirty="0"/>
              <a:t>2023 District 8 Tournament Rules – Proper procedure for Protest</a:t>
            </a:r>
          </a:p>
        </p:txBody>
      </p:sp>
    </p:spTree>
    <p:extLst>
      <p:ext uri="{BB962C8B-B14F-4D97-AF65-F5344CB8AC3E}">
        <p14:creationId xmlns:p14="http://schemas.microsoft.com/office/powerpoint/2010/main" val="314240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marL="342900" indent="-342900">
              <a:buFontTx/>
              <a:buChar char="•"/>
            </a:pPr>
            <a:r>
              <a:rPr lang="en-US" altLang="en-US" dirty="0"/>
              <a:t>The tournament season is the most visible part of the Little League Program. When we all understand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and demonstrate that purpose through our actions, we have the potential to affect how a new generation sees Little League Baseball and Softball.</a:t>
            </a:r>
          </a:p>
          <a:p>
            <a:pPr marL="342900" indent="-342900">
              <a:buFontTx/>
              <a:buChar char="•"/>
            </a:pPr>
            <a:r>
              <a:rPr lang="en-US" altLang="en-US" dirty="0"/>
              <a:t>Every tournament game is an opportunity for us to demonstrate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The more of us that strive to change the culture of youth baseball/softball to focus on teamwork, sportsmanship, and fair play, the greater the impact we will have.</a:t>
            </a:r>
          </a:p>
          <a:p>
            <a:pPr marL="342900" indent="-342900">
              <a:buFontTx/>
              <a:buChar char="•"/>
            </a:pPr>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algn="r" eaLnBrk="1" hangingPunct="1"/>
            <a:r>
              <a:rPr lang="en-US" altLang="en-US" b="1" dirty="0"/>
              <a:t>2023 District 8 Tournament Rules  </a:t>
            </a:r>
          </a:p>
        </p:txBody>
      </p:sp>
    </p:spTree>
    <p:extLst>
      <p:ext uri="{BB962C8B-B14F-4D97-AF65-F5344CB8AC3E}">
        <p14:creationId xmlns:p14="http://schemas.microsoft.com/office/powerpoint/2010/main" val="352598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57561" y="1757363"/>
            <a:ext cx="10674002" cy="4598832"/>
          </a:xfrm>
        </p:spPr>
        <p:txBody>
          <a:bodyPr>
            <a:normAutofit fontScale="92500" lnSpcReduction="10000"/>
          </a:bodyPr>
          <a:lstStyle/>
          <a:p>
            <a:pPr eaLnBrk="1" hangingPunct="1"/>
            <a:r>
              <a:rPr lang="en-US" altLang="en-US" dirty="0"/>
              <a:t>A formal (verbal) protest to the Umpire-in-Chief at once by the manager.  </a:t>
            </a:r>
            <a:r>
              <a:rPr lang="en-US" altLang="en-US" dirty="0">
                <a:solidFill>
                  <a:srgbClr val="0070C0"/>
                </a:solidFill>
              </a:rPr>
              <a:t>Before the next pitch or play</a:t>
            </a:r>
            <a:r>
              <a:rPr lang="en-US" altLang="en-US" dirty="0"/>
              <a:t>.</a:t>
            </a:r>
          </a:p>
          <a:p>
            <a:pPr eaLnBrk="1" hangingPunct="1"/>
            <a:r>
              <a:rPr lang="en-US" altLang="en-US" dirty="0"/>
              <a:t>Umpire-in-Chief will conference with all umpires working the game.</a:t>
            </a:r>
          </a:p>
          <a:p>
            <a:pPr eaLnBrk="1" hangingPunct="1"/>
            <a:r>
              <a:rPr lang="en-US" altLang="en-US" dirty="0"/>
              <a:t>If unresolved to the satisfaction of the manager the Umpire-in-Chief shall consult with the </a:t>
            </a:r>
            <a:r>
              <a:rPr lang="en-US" altLang="en-US" dirty="0">
                <a:solidFill>
                  <a:srgbClr val="0070C0"/>
                </a:solidFill>
              </a:rPr>
              <a:t>Tournament Director and/or District Administrator</a:t>
            </a:r>
            <a:r>
              <a:rPr lang="en-US" altLang="en-US" dirty="0"/>
              <a:t>.</a:t>
            </a:r>
          </a:p>
          <a:p>
            <a:pPr eaLnBrk="1" hangingPunct="1"/>
            <a:r>
              <a:rPr lang="en-US" altLang="en-US" dirty="0"/>
              <a:t>If the managers do not accept the decision of TD/DA either manager may elect (</a:t>
            </a:r>
            <a:r>
              <a:rPr lang="en-US" altLang="en-US" i="1" u="sng" dirty="0"/>
              <a:t>without penalty</a:t>
            </a:r>
            <a:r>
              <a:rPr lang="en-US" altLang="en-US" dirty="0"/>
              <a:t>) to discontinue play until the matter is referred to the </a:t>
            </a:r>
            <a:r>
              <a:rPr lang="en-US" altLang="en-US" dirty="0">
                <a:solidFill>
                  <a:srgbClr val="0070C0"/>
                </a:solidFill>
              </a:rPr>
              <a:t>Regional Headquarters</a:t>
            </a:r>
            <a:r>
              <a:rPr lang="en-US" altLang="en-US" dirty="0"/>
              <a:t>.  </a:t>
            </a:r>
          </a:p>
          <a:p>
            <a:r>
              <a:rPr lang="en-US" altLang="en-US" dirty="0"/>
              <a:t>If the managers do not accept the decision of Regional Director either manager may insist that the matter be referred to the </a:t>
            </a:r>
            <a:r>
              <a:rPr lang="en-US" altLang="en-US" dirty="0">
                <a:solidFill>
                  <a:srgbClr val="0070C0"/>
                </a:solidFill>
              </a:rPr>
              <a:t>Tournament Committee</a:t>
            </a:r>
            <a:r>
              <a:rPr lang="en-US" altLang="en-US" dirty="0"/>
              <a:t>. </a:t>
            </a:r>
          </a:p>
          <a:p>
            <a:r>
              <a:rPr lang="en-US" altLang="en-US" dirty="0">
                <a:solidFill>
                  <a:srgbClr val="FF0000"/>
                </a:solidFill>
              </a:rPr>
              <a:t>The decision of the Tournament Committee shall be final and binding.</a:t>
            </a:r>
          </a:p>
          <a:p>
            <a:pPr eaLnBrk="1" hangingPunct="1"/>
            <a:endParaRPr lang="en-US" altLang="en-US" dirty="0"/>
          </a:p>
        </p:txBody>
      </p:sp>
      <p:sp>
        <p:nvSpPr>
          <p:cNvPr id="110594" name="Rectangle 2"/>
          <p:cNvSpPr>
            <a:spLocks noGrp="1" noChangeArrowheads="1"/>
          </p:cNvSpPr>
          <p:nvPr>
            <p:ph type="title" idx="4294967295"/>
          </p:nvPr>
        </p:nvSpPr>
        <p:spPr>
          <a:xfrm>
            <a:off x="1639093" y="253652"/>
            <a:ext cx="7953375" cy="1189037"/>
          </a:xfrm>
        </p:spPr>
        <p:txBody>
          <a:bodyPr>
            <a:noAutofit/>
          </a:bodyPr>
          <a:lstStyle/>
          <a:p>
            <a:pPr algn="ctr" eaLnBrk="1" hangingPunct="1"/>
            <a:r>
              <a:rPr lang="en-US" altLang="en-US" b="1" dirty="0"/>
              <a:t>2023 District 8 Tournament Rules – Proper procedure for Protest</a:t>
            </a:r>
          </a:p>
        </p:txBody>
      </p:sp>
    </p:spTree>
    <p:extLst>
      <p:ext uri="{BB962C8B-B14F-4D97-AF65-F5344CB8AC3E}">
        <p14:creationId xmlns:p14="http://schemas.microsoft.com/office/powerpoint/2010/main" val="168131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0302" y="1510348"/>
            <a:ext cx="10573641" cy="4837112"/>
          </a:xfrm>
        </p:spPr>
        <p:txBody>
          <a:bodyPr>
            <a:normAutofit fontScale="85000" lnSpcReduction="20000"/>
          </a:bodyPr>
          <a:lstStyle/>
          <a:p>
            <a:pPr eaLnBrk="1" hangingPunct="1"/>
            <a:r>
              <a:rPr lang="en-US" altLang="en-US" dirty="0"/>
              <a:t>No new inning after prevailing time.</a:t>
            </a:r>
          </a:p>
          <a:p>
            <a:pPr eaLnBrk="1" hangingPunct="1"/>
            <a:endParaRPr lang="en-US" altLang="en-US" dirty="0"/>
          </a:p>
          <a:p>
            <a:pPr eaLnBrk="1" hangingPunct="1"/>
            <a:r>
              <a:rPr lang="en-US" altLang="en-US" dirty="0"/>
              <a:t>8, 9, 10’s = Midnight 12:00AM</a:t>
            </a:r>
          </a:p>
          <a:p>
            <a:pPr eaLnBrk="1" hangingPunct="1"/>
            <a:r>
              <a:rPr lang="en-US" altLang="en-US" dirty="0"/>
              <a:t>9, 10, 11’s = Midnight 12:00AM</a:t>
            </a:r>
          </a:p>
          <a:p>
            <a:pPr eaLnBrk="1" hangingPunct="1"/>
            <a:r>
              <a:rPr lang="en-US" altLang="en-US" dirty="0"/>
              <a:t>10, 11, 12’s = Midnight 12:00AM</a:t>
            </a:r>
          </a:p>
          <a:p>
            <a:pPr eaLnBrk="1" hangingPunct="1"/>
            <a:endParaRPr lang="en-US" altLang="en-US" dirty="0"/>
          </a:p>
          <a:p>
            <a:pPr eaLnBrk="1" hangingPunct="1"/>
            <a:r>
              <a:rPr lang="en-US" altLang="en-US" dirty="0"/>
              <a:t>Intermediate = 12:30AM</a:t>
            </a:r>
          </a:p>
          <a:p>
            <a:pPr eaLnBrk="1" hangingPunct="1"/>
            <a:r>
              <a:rPr lang="en-US" altLang="en-US" dirty="0"/>
              <a:t>Juniors = 12:30AM</a:t>
            </a:r>
          </a:p>
          <a:p>
            <a:pPr eaLnBrk="1" hangingPunct="1"/>
            <a:endParaRPr lang="en-US" altLang="en-US" dirty="0"/>
          </a:p>
          <a:p>
            <a:pPr eaLnBrk="1" hangingPunct="1"/>
            <a:r>
              <a:rPr lang="en-US" altLang="en-US" dirty="0"/>
              <a:t>Seniors = 1:00AM</a:t>
            </a:r>
          </a:p>
          <a:p>
            <a:pPr eaLnBrk="1" hangingPunct="1"/>
            <a:endParaRPr lang="en-US" altLang="en-US" dirty="0"/>
          </a:p>
          <a:p>
            <a:pPr eaLnBrk="1" hangingPunct="1"/>
            <a:r>
              <a:rPr lang="en-US" altLang="en-US" dirty="0"/>
              <a:t>A game shall not be started unless the Tournament Director or assistant judges there is adequate time to complete the game before darkness or curfew.</a:t>
            </a:r>
          </a:p>
        </p:txBody>
      </p:sp>
      <p:sp>
        <p:nvSpPr>
          <p:cNvPr id="110594" name="Rectangle 2"/>
          <p:cNvSpPr>
            <a:spLocks noGrp="1" noChangeArrowheads="1"/>
          </p:cNvSpPr>
          <p:nvPr>
            <p:ph type="title" idx="4294967295"/>
          </p:nvPr>
        </p:nvSpPr>
        <p:spPr>
          <a:xfrm>
            <a:off x="1494263" y="164442"/>
            <a:ext cx="7953375" cy="1189037"/>
          </a:xfrm>
        </p:spPr>
        <p:txBody>
          <a:bodyPr>
            <a:noAutofit/>
          </a:bodyPr>
          <a:lstStyle/>
          <a:p>
            <a:pPr algn="ctr" eaLnBrk="1" hangingPunct="1"/>
            <a:r>
              <a:rPr lang="en-US" altLang="en-US" b="1" dirty="0"/>
              <a:t>2023 District 8 Tournament Rules – </a:t>
            </a:r>
            <a:br>
              <a:rPr lang="en-US" altLang="en-US" b="1" dirty="0"/>
            </a:br>
            <a:r>
              <a:rPr lang="en-US" altLang="en-US" b="1" dirty="0"/>
              <a:t>Curfew</a:t>
            </a:r>
          </a:p>
        </p:txBody>
      </p:sp>
    </p:spTree>
    <p:extLst>
      <p:ext uri="{BB962C8B-B14F-4D97-AF65-F5344CB8AC3E}">
        <p14:creationId xmlns:p14="http://schemas.microsoft.com/office/powerpoint/2010/main" val="714144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7922" y="1792288"/>
            <a:ext cx="10573641" cy="4837112"/>
          </a:xfrm>
        </p:spPr>
        <p:txBody>
          <a:bodyPr>
            <a:normAutofit fontScale="92500" lnSpcReduction="20000"/>
          </a:bodyPr>
          <a:lstStyle/>
          <a:p>
            <a:pPr eaLnBrk="1" hangingPunct="1"/>
            <a:r>
              <a:rPr lang="en-US" altLang="en-US" dirty="0"/>
              <a:t>Estimated 25 Million Cloud to Ground flashes each year.</a:t>
            </a:r>
          </a:p>
          <a:p>
            <a:pPr eaLnBrk="1" hangingPunct="1"/>
            <a:r>
              <a:rPr lang="en-US" altLang="en-US" dirty="0"/>
              <a:t>Every lighting strike is a potential killer.</a:t>
            </a:r>
          </a:p>
          <a:p>
            <a:pPr eaLnBrk="1" hangingPunct="1"/>
            <a:r>
              <a:rPr lang="en-US" altLang="en-US" dirty="0"/>
              <a:t>If lighting is </a:t>
            </a:r>
            <a:r>
              <a:rPr lang="en-US" altLang="en-US" dirty="0">
                <a:solidFill>
                  <a:srgbClr val="FF0000"/>
                </a:solidFill>
              </a:rPr>
              <a:t>within 10 miles </a:t>
            </a:r>
            <a:r>
              <a:rPr lang="en-US" altLang="en-US" dirty="0"/>
              <a:t>play will be postponed for a </a:t>
            </a:r>
            <a:r>
              <a:rPr lang="en-US" altLang="en-US" dirty="0">
                <a:solidFill>
                  <a:srgbClr val="FF0000"/>
                </a:solidFill>
              </a:rPr>
              <a:t>minimum of 30 minutes</a:t>
            </a:r>
            <a:r>
              <a:rPr lang="en-US" altLang="en-US" dirty="0"/>
              <a:t>, a new lighting strike within the 10 miles resets the clock.</a:t>
            </a:r>
          </a:p>
          <a:p>
            <a:r>
              <a:rPr lang="en-US" altLang="en-US" sz="2400" dirty="0"/>
              <a:t>Deaths from lighting Strikes </a:t>
            </a:r>
          </a:p>
          <a:p>
            <a:pPr lvl="1"/>
            <a:r>
              <a:rPr lang="en-US" altLang="en-US" sz="2000" dirty="0"/>
              <a:t>2017 = 15 deaths, 0 in AZ</a:t>
            </a:r>
          </a:p>
          <a:p>
            <a:pPr lvl="1"/>
            <a:r>
              <a:rPr lang="en-US" altLang="en-US" sz="2000" dirty="0"/>
              <a:t>2018 =  20 deaths, 0 in AZ</a:t>
            </a:r>
          </a:p>
          <a:p>
            <a:pPr lvl="1"/>
            <a:r>
              <a:rPr lang="en-US" altLang="en-US" sz="2000" dirty="0"/>
              <a:t>2019 =   20 deaths, 0 in AZ</a:t>
            </a:r>
          </a:p>
          <a:p>
            <a:pPr lvl="1"/>
            <a:r>
              <a:rPr lang="en-US" altLang="en-US" sz="2000" dirty="0"/>
              <a:t>2020 =   17 deaths, 0 in AZ</a:t>
            </a:r>
          </a:p>
          <a:p>
            <a:pPr lvl="1"/>
            <a:r>
              <a:rPr lang="en-US" altLang="en-US" sz="2000" dirty="0"/>
              <a:t>2021 =   11 deaths, 0 in AZ</a:t>
            </a:r>
          </a:p>
          <a:p>
            <a:pPr lvl="1"/>
            <a:r>
              <a:rPr lang="en-US" altLang="en-US" sz="2000" dirty="0"/>
              <a:t>Local Deaths 1 in Benson(2015), 1 in Sonoita (2014). </a:t>
            </a:r>
          </a:p>
          <a:p>
            <a:pPr eaLnBrk="1" hangingPunct="1"/>
            <a:r>
              <a:rPr lang="en-US" altLang="en-US" dirty="0"/>
              <a:t>No place outside is safe</a:t>
            </a:r>
          </a:p>
          <a:p>
            <a:pPr lvl="1"/>
            <a:r>
              <a:rPr lang="en-US" altLang="en-US" dirty="0"/>
              <a:t>Not dugouts, not rain shelters, not sheds.</a:t>
            </a:r>
          </a:p>
          <a:p>
            <a:pPr lvl="1"/>
            <a:r>
              <a:rPr lang="en-US" altLang="en-US" dirty="0"/>
              <a:t>Move the players into cars or permanent buildings</a:t>
            </a:r>
          </a:p>
        </p:txBody>
      </p:sp>
      <p:sp>
        <p:nvSpPr>
          <p:cNvPr id="110594" name="Rectangle 2"/>
          <p:cNvSpPr>
            <a:spLocks noGrp="1" noChangeArrowheads="1"/>
          </p:cNvSpPr>
          <p:nvPr>
            <p:ph type="title" idx="4294967295"/>
          </p:nvPr>
        </p:nvSpPr>
        <p:spPr>
          <a:xfrm>
            <a:off x="1494263" y="164442"/>
            <a:ext cx="7953375" cy="1189037"/>
          </a:xfrm>
        </p:spPr>
        <p:txBody>
          <a:bodyPr>
            <a:noAutofit/>
          </a:bodyPr>
          <a:lstStyle/>
          <a:p>
            <a:pPr algn="ctr" eaLnBrk="1" hangingPunct="1"/>
            <a:r>
              <a:rPr lang="en-US" altLang="en-US" b="1" dirty="0"/>
              <a:t>2023 District 8 Tournament Rules – Lightning Safety</a:t>
            </a:r>
          </a:p>
        </p:txBody>
      </p:sp>
    </p:spTree>
    <p:extLst>
      <p:ext uri="{BB962C8B-B14F-4D97-AF65-F5344CB8AC3E}">
        <p14:creationId xmlns:p14="http://schemas.microsoft.com/office/powerpoint/2010/main" val="222223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792288"/>
            <a:ext cx="10629900" cy="4552950"/>
          </a:xfrm>
        </p:spPr>
        <p:txBody>
          <a:bodyPr>
            <a:normAutofit lnSpcReduction="10000"/>
          </a:bodyPr>
          <a:lstStyle/>
          <a:p>
            <a:pPr eaLnBrk="1" hangingPunct="1"/>
            <a:r>
              <a:rPr lang="en-US" altLang="en-US" dirty="0"/>
              <a:t>John Hildreth – Umpire in Chief</a:t>
            </a:r>
          </a:p>
          <a:p>
            <a:pPr eaLnBrk="1" hangingPunct="1"/>
            <a:r>
              <a:rPr lang="en-US" altLang="en-US" dirty="0">
                <a:hlinkClick r:id="rId3"/>
              </a:rPr>
              <a:t>john_hildrethii@msn.com</a:t>
            </a:r>
            <a:endParaRPr lang="en-US" altLang="en-US" dirty="0"/>
          </a:p>
          <a:p>
            <a:pPr eaLnBrk="1" hangingPunct="1"/>
            <a:r>
              <a:rPr lang="en-US" altLang="en-US" dirty="0"/>
              <a:t>520-227-9257 (C) - 520-533-1929 (W)</a:t>
            </a:r>
          </a:p>
          <a:p>
            <a:pPr eaLnBrk="1" hangingPunct="1"/>
            <a:r>
              <a:rPr lang="en-US" altLang="en-US" dirty="0"/>
              <a:t>Jorge Maldonado – Tournament Director</a:t>
            </a:r>
          </a:p>
          <a:p>
            <a:r>
              <a:rPr lang="en-US" dirty="0">
                <a:hlinkClick r:id="rId4"/>
              </a:rPr>
              <a:t>jorge.maldonado1@hotmail.com</a:t>
            </a:r>
            <a:endParaRPr lang="en-US" dirty="0"/>
          </a:p>
          <a:p>
            <a:pPr eaLnBrk="1" hangingPunct="1"/>
            <a:r>
              <a:rPr lang="en-US" altLang="en-US" dirty="0"/>
              <a:t>520-313-8496</a:t>
            </a:r>
          </a:p>
          <a:p>
            <a:pPr eaLnBrk="1" hangingPunct="1"/>
            <a:r>
              <a:rPr lang="en-US" altLang="en-US" dirty="0"/>
              <a:t>Robin Murray – District Administrator</a:t>
            </a:r>
          </a:p>
          <a:p>
            <a:pPr eaLnBrk="1" hangingPunct="1"/>
            <a:r>
              <a:rPr lang="en-US" altLang="en-US" dirty="0">
                <a:hlinkClick r:id="rId5"/>
              </a:rPr>
              <a:t>rmurray23@cox.net</a:t>
            </a:r>
            <a:endParaRPr lang="en-US" altLang="en-US" dirty="0"/>
          </a:p>
          <a:p>
            <a:r>
              <a:rPr lang="en-US" altLang="en-US" dirty="0"/>
              <a:t>520-234-7160 (C) - 520-538-5139 (W)</a:t>
            </a:r>
          </a:p>
          <a:p>
            <a:pPr eaLnBrk="1" hangingPunct="1"/>
            <a:endParaRPr lang="en-US" altLang="en-US" dirty="0"/>
          </a:p>
        </p:txBody>
      </p:sp>
      <p:sp>
        <p:nvSpPr>
          <p:cNvPr id="110594" name="Rectangle 2"/>
          <p:cNvSpPr>
            <a:spLocks noGrp="1" noChangeArrowheads="1"/>
          </p:cNvSpPr>
          <p:nvPr>
            <p:ph type="title" idx="4294967295"/>
          </p:nvPr>
        </p:nvSpPr>
        <p:spPr>
          <a:xfrm>
            <a:off x="1839792" y="113122"/>
            <a:ext cx="7953375" cy="1189038"/>
          </a:xfrm>
        </p:spPr>
        <p:txBody>
          <a:bodyPr>
            <a:noAutofit/>
          </a:bodyPr>
          <a:lstStyle/>
          <a:p>
            <a:pPr algn="ctr" eaLnBrk="1" hangingPunct="1"/>
            <a:r>
              <a:rPr lang="en-US" altLang="en-US" b="1" dirty="0"/>
              <a:t>2023 District 8 Tournament Rules – Contact Information</a:t>
            </a:r>
          </a:p>
        </p:txBody>
      </p:sp>
      <p:pic>
        <p:nvPicPr>
          <p:cNvPr id="4" name="Picture 3">
            <a:extLst>
              <a:ext uri="{FF2B5EF4-FFF2-40B4-BE49-F238E27FC236}">
                <a16:creationId xmlns:a16="http://schemas.microsoft.com/office/drawing/2014/main" id="{1A5118F2-69C8-49ED-BB89-9057D83474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93167" y="5055463"/>
            <a:ext cx="2372329" cy="1779903"/>
          </a:xfrm>
          <a:prstGeom prst="rect">
            <a:avLst/>
          </a:prstGeom>
        </p:spPr>
      </p:pic>
    </p:spTree>
    <p:extLst>
      <p:ext uri="{BB962C8B-B14F-4D97-AF65-F5344CB8AC3E}">
        <p14:creationId xmlns:p14="http://schemas.microsoft.com/office/powerpoint/2010/main" val="267047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552755"/>
          </a:xfrm>
        </p:spPr>
        <p:txBody>
          <a:bodyPr>
            <a:normAutofit/>
          </a:bodyPr>
          <a:lstStyle/>
          <a:p>
            <a:pPr eaLnBrk="1" hangingPunct="1"/>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639093" y="0"/>
            <a:ext cx="7953375" cy="1189037"/>
          </a:xfrm>
        </p:spPr>
        <p:txBody>
          <a:bodyPr>
            <a:noAutofit/>
          </a:bodyPr>
          <a:lstStyle/>
          <a:p>
            <a:pPr algn="ctr" eaLnBrk="1" hangingPunct="1"/>
            <a:r>
              <a:rPr lang="en-US" altLang="en-US" b="1" dirty="0"/>
              <a:t>2023 District 8 Tournament Rules – Backup</a:t>
            </a:r>
          </a:p>
        </p:txBody>
      </p:sp>
      <p:pic>
        <p:nvPicPr>
          <p:cNvPr id="3" name="Picture 2">
            <a:extLst>
              <a:ext uri="{FF2B5EF4-FFF2-40B4-BE49-F238E27FC236}">
                <a16:creationId xmlns:a16="http://schemas.microsoft.com/office/drawing/2014/main" id="{F4FE8759-D98C-05C6-2434-503094CF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556" y="2121760"/>
            <a:ext cx="5676539" cy="2970502"/>
          </a:xfrm>
          <a:prstGeom prst="rect">
            <a:avLst/>
          </a:prstGeom>
        </p:spPr>
      </p:pic>
    </p:spTree>
    <p:extLst>
      <p:ext uri="{BB962C8B-B14F-4D97-AF65-F5344CB8AC3E}">
        <p14:creationId xmlns:p14="http://schemas.microsoft.com/office/powerpoint/2010/main" val="172379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40" y="1"/>
            <a:ext cx="12313240" cy="6858554"/>
          </a:xfrm>
          <a:prstGeom prst="rect">
            <a:avLst/>
          </a:prstGeom>
        </p:spPr>
      </p:pic>
    </p:spTree>
    <p:extLst>
      <p:ext uri="{BB962C8B-B14F-4D97-AF65-F5344CB8AC3E}">
        <p14:creationId xmlns:p14="http://schemas.microsoft.com/office/powerpoint/2010/main" val="127177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
            <a:ext cx="8672513" cy="1054100"/>
          </a:xfrm>
        </p:spPr>
        <p:txBody>
          <a:bodyPr/>
          <a:lstStyle/>
          <a:p>
            <a:r>
              <a:rPr lang="en-US" dirty="0"/>
              <a:t>FAQs</a:t>
            </a:r>
          </a:p>
        </p:txBody>
      </p:sp>
      <p:sp>
        <p:nvSpPr>
          <p:cNvPr id="3" name="Content Placeholder 2"/>
          <p:cNvSpPr>
            <a:spLocks noGrp="1"/>
          </p:cNvSpPr>
          <p:nvPr>
            <p:ph idx="4294967295"/>
          </p:nvPr>
        </p:nvSpPr>
        <p:spPr>
          <a:xfrm>
            <a:off x="0" y="1825625"/>
            <a:ext cx="10515600" cy="4351338"/>
          </a:xfrm>
        </p:spPr>
        <p:txBody>
          <a:bodyPr>
            <a:normAutofit/>
          </a:bodyPr>
          <a:lstStyle/>
          <a:p>
            <a:r>
              <a:rPr lang="en-US" dirty="0"/>
              <a:t>Baseball</a:t>
            </a:r>
          </a:p>
          <a:p>
            <a:pPr lvl="1"/>
            <a:r>
              <a:rPr lang="en-US" dirty="0"/>
              <a:t>1.17 All male players must wear a athletic supporter.  Male catchers must wear metal, fiber, or plastic type cup.</a:t>
            </a:r>
          </a:p>
          <a:p>
            <a:pPr lvl="1"/>
            <a:endParaRPr lang="en-US" dirty="0"/>
          </a:p>
          <a:p>
            <a:pPr lvl="1"/>
            <a:endParaRPr lang="en-US" dirty="0"/>
          </a:p>
          <a:p>
            <a:r>
              <a:rPr lang="en-US" dirty="0"/>
              <a:t>Softball</a:t>
            </a:r>
          </a:p>
          <a:p>
            <a:pPr lvl="1"/>
            <a:r>
              <a:rPr lang="en-US" dirty="0"/>
              <a:t>In 7.08 (a) (5) Note 2 n 7.08 (a) (5) Note 2, when the </a:t>
            </a:r>
            <a:r>
              <a:rPr lang="en-US" dirty="0">
                <a:solidFill>
                  <a:srgbClr val="FF0000"/>
                </a:solidFill>
              </a:rPr>
              <a:t>pitcher</a:t>
            </a:r>
            <a:r>
              <a:rPr lang="en-US" dirty="0"/>
              <a:t> is in possession of the ball in the circle and is not making a play (for purpose of the rule, feinting a throw is considered a play), all runners off their bases must immediately attempt to advance or retreat.   ---  Not just the ball and any other player.</a:t>
            </a:r>
          </a:p>
        </p:txBody>
      </p:sp>
    </p:spTree>
    <p:extLst>
      <p:ext uri="{BB962C8B-B14F-4D97-AF65-F5344CB8AC3E}">
        <p14:creationId xmlns:p14="http://schemas.microsoft.com/office/powerpoint/2010/main" val="3624107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8369" y="25400"/>
            <a:ext cx="6484144" cy="1054100"/>
          </a:xfrm>
        </p:spPr>
        <p:txBody>
          <a:bodyPr/>
          <a:lstStyle/>
          <a:p>
            <a:r>
              <a:rPr lang="en-US" dirty="0"/>
              <a:t>Files</a:t>
            </a:r>
          </a:p>
        </p:txBody>
      </p:sp>
      <p:sp>
        <p:nvSpPr>
          <p:cNvPr id="3" name="Content Placeholder 2"/>
          <p:cNvSpPr>
            <a:spLocks noGrp="1"/>
          </p:cNvSpPr>
          <p:nvPr>
            <p:ph idx="4294967295"/>
          </p:nvPr>
        </p:nvSpPr>
        <p:spPr>
          <a:xfrm>
            <a:off x="696781" y="1470678"/>
            <a:ext cx="9856139" cy="4482650"/>
          </a:xfrm>
        </p:spPr>
        <p:txBody>
          <a:bodyPr/>
          <a:lstStyle/>
          <a:p>
            <a:r>
              <a:rPr lang="en-US" dirty="0">
                <a:effectLst/>
                <a:latin typeface="Arial" panose="020B0604020202020204" pitchFamily="34" charset="0"/>
              </a:rPr>
              <a:t>2023 Little League Softball Tournament Rule Summary</a:t>
            </a:r>
          </a:p>
          <a:p>
            <a:endParaRPr lang="en-US" dirty="0">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2023 Little League Baseball Tournament Rule Summary</a:t>
            </a:r>
          </a:p>
          <a:p>
            <a:endParaRPr lang="en-US" dirty="0">
              <a:latin typeface="Arial" panose="020B0604020202020204" pitchFamily="34" charset="0"/>
            </a:endParaRPr>
          </a:p>
          <a:p>
            <a:endParaRPr lang="en-US" dirty="0"/>
          </a:p>
          <a:p>
            <a:r>
              <a:rPr lang="en-US" dirty="0">
                <a:latin typeface="Arial" panose="020B0604020202020204" pitchFamily="34" charset="0"/>
              </a:rPr>
              <a:t>2023 Tournament Protest Form (Tournament Staff use)</a:t>
            </a:r>
          </a:p>
          <a:p>
            <a:endParaRPr lang="en-US" dirty="0"/>
          </a:p>
        </p:txBody>
      </p:sp>
      <p:graphicFrame>
        <p:nvGraphicFramePr>
          <p:cNvPr id="6" name="Object 5">
            <a:extLst>
              <a:ext uri="{FF2B5EF4-FFF2-40B4-BE49-F238E27FC236}">
                <a16:creationId xmlns:a16="http://schemas.microsoft.com/office/drawing/2014/main" id="{5F3BFAEB-407D-97C5-575A-A128A65F45CC}"/>
              </a:ext>
            </a:extLst>
          </p:cNvPr>
          <p:cNvGraphicFramePr>
            <a:graphicFrameLocks noChangeAspect="1"/>
          </p:cNvGraphicFramePr>
          <p:nvPr>
            <p:extLst>
              <p:ext uri="{D42A27DB-BD31-4B8C-83A1-F6EECF244321}">
                <p14:modId xmlns:p14="http://schemas.microsoft.com/office/powerpoint/2010/main" val="3804170169"/>
              </p:ext>
            </p:extLst>
          </p:nvPr>
        </p:nvGraphicFramePr>
        <p:xfrm>
          <a:off x="1349083" y="3865338"/>
          <a:ext cx="1249362" cy="349250"/>
        </p:xfrm>
        <a:graphic>
          <a:graphicData uri="http://schemas.openxmlformats.org/presentationml/2006/ole">
            <mc:AlternateContent xmlns:mc="http://schemas.openxmlformats.org/markup-compatibility/2006">
              <mc:Choice xmlns:v="urn:schemas-microsoft-com:vml" Requires="v">
                <p:oleObj name="Packager Shell Object" showAsIcon="1" r:id="rId2" imgW="1567440" imgH="349200" progId="Package">
                  <p:embed/>
                </p:oleObj>
              </mc:Choice>
              <mc:Fallback>
                <p:oleObj name="Packager Shell Object" showAsIcon="1" r:id="rId2" imgW="1567440" imgH="349200" progId="Package">
                  <p:embed/>
                  <p:pic>
                    <p:nvPicPr>
                      <p:cNvPr id="0" name=""/>
                      <p:cNvPicPr/>
                      <p:nvPr/>
                    </p:nvPicPr>
                    <p:blipFill>
                      <a:blip r:embed="rId3"/>
                      <a:stretch>
                        <a:fillRect/>
                      </a:stretch>
                    </p:blipFill>
                    <p:spPr>
                      <a:xfrm>
                        <a:off x="1349083" y="3865338"/>
                        <a:ext cx="1249362" cy="349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EA09942-C667-5562-D46A-838CA617088C}"/>
              </a:ext>
            </a:extLst>
          </p:cNvPr>
          <p:cNvGraphicFramePr>
            <a:graphicFrameLocks noChangeAspect="1"/>
          </p:cNvGraphicFramePr>
          <p:nvPr>
            <p:extLst>
              <p:ext uri="{D42A27DB-BD31-4B8C-83A1-F6EECF244321}">
                <p14:modId xmlns:p14="http://schemas.microsoft.com/office/powerpoint/2010/main" val="3022998368"/>
              </p:ext>
            </p:extLst>
          </p:nvPr>
        </p:nvGraphicFramePr>
        <p:xfrm>
          <a:off x="1255713" y="1979259"/>
          <a:ext cx="1554162" cy="349250"/>
        </p:xfrm>
        <a:graphic>
          <a:graphicData uri="http://schemas.openxmlformats.org/presentationml/2006/ole">
            <mc:AlternateContent xmlns:mc="http://schemas.openxmlformats.org/markup-compatibility/2006">
              <mc:Choice xmlns:v="urn:schemas-microsoft-com:vml" Requires="v">
                <p:oleObj name="Packager Shell Object" showAsIcon="1" r:id="rId4" imgW="1554480" imgH="349200" progId="Package">
                  <p:embed/>
                </p:oleObj>
              </mc:Choice>
              <mc:Fallback>
                <p:oleObj name="Packager Shell Object" showAsIcon="1" r:id="rId4" imgW="1554480" imgH="349200" progId="Package">
                  <p:embed/>
                  <p:pic>
                    <p:nvPicPr>
                      <p:cNvPr id="0" name=""/>
                      <p:cNvPicPr/>
                      <p:nvPr/>
                    </p:nvPicPr>
                    <p:blipFill>
                      <a:blip r:embed="rId5"/>
                      <a:stretch>
                        <a:fillRect/>
                      </a:stretch>
                    </p:blipFill>
                    <p:spPr>
                      <a:xfrm>
                        <a:off x="1255713" y="1979259"/>
                        <a:ext cx="1554162" cy="3492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89433F0-9737-F519-EF99-27F356D9096B}"/>
              </a:ext>
            </a:extLst>
          </p:cNvPr>
          <p:cNvGraphicFramePr>
            <a:graphicFrameLocks noChangeAspect="1"/>
          </p:cNvGraphicFramePr>
          <p:nvPr>
            <p:extLst>
              <p:ext uri="{D42A27DB-BD31-4B8C-83A1-F6EECF244321}">
                <p14:modId xmlns:p14="http://schemas.microsoft.com/office/powerpoint/2010/main" val="1808428731"/>
              </p:ext>
            </p:extLst>
          </p:nvPr>
        </p:nvGraphicFramePr>
        <p:xfrm>
          <a:off x="1193507" y="5313267"/>
          <a:ext cx="1560513" cy="438150"/>
        </p:xfrm>
        <a:graphic>
          <a:graphicData uri="http://schemas.openxmlformats.org/presentationml/2006/ole">
            <mc:AlternateContent xmlns:mc="http://schemas.openxmlformats.org/markup-compatibility/2006">
              <mc:Choice xmlns:v="urn:schemas-microsoft-com:vml" Requires="v">
                <p:oleObj name="Packager Shell Object" showAsIcon="1" r:id="rId6" imgW="1560960" imgH="438480" progId="Package">
                  <p:embed/>
                </p:oleObj>
              </mc:Choice>
              <mc:Fallback>
                <p:oleObj name="Packager Shell Object" showAsIcon="1" r:id="rId6" imgW="1560960" imgH="438480" progId="Package">
                  <p:embed/>
                  <p:pic>
                    <p:nvPicPr>
                      <p:cNvPr id="0" name=""/>
                      <p:cNvPicPr/>
                      <p:nvPr/>
                    </p:nvPicPr>
                    <p:blipFill>
                      <a:blip r:embed="rId7"/>
                      <a:stretch>
                        <a:fillRect/>
                      </a:stretch>
                    </p:blipFill>
                    <p:spPr>
                      <a:xfrm>
                        <a:off x="1193507" y="5313267"/>
                        <a:ext cx="1560513" cy="438150"/>
                      </a:xfrm>
                      <a:prstGeom prst="rect">
                        <a:avLst/>
                      </a:prstGeom>
                    </p:spPr>
                  </p:pic>
                </p:oleObj>
              </mc:Fallback>
            </mc:AlternateContent>
          </a:graphicData>
        </a:graphic>
      </p:graphicFrame>
    </p:spTree>
    <p:extLst>
      <p:ext uri="{BB962C8B-B14F-4D97-AF65-F5344CB8AC3E}">
        <p14:creationId xmlns:p14="http://schemas.microsoft.com/office/powerpoint/2010/main" val="33989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529256"/>
            <a:ext cx="10718607" cy="4425496"/>
          </a:xfrm>
        </p:spPr>
        <p:txBody>
          <a:bodyPr>
            <a:normAutofit fontScale="77500" lnSpcReduction="20000"/>
          </a:bodyPr>
          <a:lstStyle/>
          <a:p>
            <a:pPr eaLnBrk="1" hangingPunct="1"/>
            <a:r>
              <a:rPr lang="en-US" dirty="0">
                <a:effectLst/>
                <a:latin typeface="Arial" panose="020B0604020202020204" pitchFamily="34" charset="0"/>
              </a:rPr>
              <a:t>Baseball (Regular Season and Tournament Play) – Rule 6.08(a)(2): Expands the intentional walk from the Little League (Major) and Minor League Divisions into the Intermediate (50-70) /Junior League/Senior League Divisions.</a:t>
            </a:r>
          </a:p>
          <a:p>
            <a:pPr eaLnBrk="1" hangingPunct="1"/>
            <a:endParaRPr lang="en-US" dirty="0"/>
          </a:p>
          <a:p>
            <a:pPr marL="0" indent="0" eaLnBrk="1" hangingPunct="1">
              <a:buNone/>
            </a:pPr>
            <a:r>
              <a:rPr lang="en-US" dirty="0">
                <a:effectLst/>
                <a:latin typeface="Arial" panose="020B0604020202020204" pitchFamily="34" charset="0"/>
              </a:rPr>
              <a:t>• The batter becomes a runner and is entitled to first base without liability to be put out (provided said runner advances to and touches first base) when –</a:t>
            </a:r>
            <a:br>
              <a:rPr lang="en-US" dirty="0"/>
            </a:br>
            <a:r>
              <a:rPr lang="en-US" dirty="0">
                <a:effectLst/>
                <a:latin typeface="Courier New" panose="02070309020205020404" pitchFamily="49" charset="0"/>
              </a:rPr>
              <a:t>o </a:t>
            </a:r>
            <a:r>
              <a:rPr lang="en-US" dirty="0">
                <a:effectLst/>
                <a:latin typeface="Arial" panose="020B0604020202020204" pitchFamily="34" charset="0"/>
              </a:rPr>
              <a:t>(a)(2) ALL DIVISIONS: the defense elects to “Intentionally Walk” the batter by announcing such decision to the plate umpire. The request may be made prior to or during the at-bat.</a:t>
            </a:r>
            <a:br>
              <a:rPr lang="en-US" dirty="0"/>
            </a:br>
            <a:r>
              <a:rPr lang="en-US" dirty="0">
                <a:effectLst/>
                <a:latin typeface="Courier New" panose="02070309020205020404" pitchFamily="49" charset="0"/>
              </a:rPr>
              <a:t>o </a:t>
            </a:r>
            <a:r>
              <a:rPr lang="en-US" dirty="0">
                <a:effectLst/>
                <a:latin typeface="Arial" panose="020B0604020202020204" pitchFamily="34" charset="0"/>
              </a:rPr>
              <a:t>NOTE 1: Such notification must be made by the defensive manager. The manager must request and be granted “time” by the umpire and then inform the umpire of the defense’s intent to walk the batter.</a:t>
            </a:r>
            <a:br>
              <a:rPr lang="en-US" dirty="0"/>
            </a:br>
            <a:r>
              <a:rPr lang="en-US" dirty="0">
                <a:effectLst/>
                <a:latin typeface="Courier New" panose="02070309020205020404" pitchFamily="49" charset="0"/>
              </a:rPr>
              <a:t>o </a:t>
            </a:r>
            <a:r>
              <a:rPr lang="en-US" dirty="0">
                <a:effectLst/>
                <a:latin typeface="Arial" panose="020B0604020202020204" pitchFamily="34" charset="0"/>
              </a:rPr>
              <a:t>NOTE 2: The ball is dead, and no other runners may advance unless forced by the batter’s award. The appropriate number of “balls” needed based on the count on the batter at the time of the manager’s request to complete the Intentional Walk will be added to the pitch count.</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2023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357628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505608"/>
            <a:ext cx="10718607" cy="4449144"/>
          </a:xfrm>
        </p:spPr>
        <p:txBody>
          <a:bodyPr>
            <a:noAutofit/>
          </a:bodyPr>
          <a:lstStyle/>
          <a:p>
            <a:pPr eaLnBrk="1" hangingPunct="1"/>
            <a:r>
              <a:rPr lang="en-US" sz="1800" dirty="0">
                <a:effectLst/>
                <a:latin typeface="Arial" panose="020B0604020202020204" pitchFamily="34" charset="0"/>
              </a:rPr>
              <a:t>Baseball and Softball (Regular Season and Tournament Play) – Rule 6.08(a)(2): This revises the intentional walk rule so that a player may only be intentionally walked by announcing such decision to the plate umpire one time during the course of the game. This would not restrict a team from throwing four balls outside of the strike zone to this batter at another time during the game.</a:t>
            </a:r>
          </a:p>
          <a:p>
            <a:pPr marL="0" indent="0" eaLnBrk="1" hangingPunct="1">
              <a:buNone/>
            </a:pPr>
            <a:br>
              <a:rPr lang="en-US" sz="1800" dirty="0"/>
            </a:br>
            <a:r>
              <a:rPr lang="en-US" sz="1800" dirty="0">
                <a:effectLst/>
                <a:latin typeface="Arial" panose="020B0604020202020204" pitchFamily="34" charset="0"/>
              </a:rPr>
              <a:t>• The batter becomes a runner and is entitled to first base without liability to be put out (provided said runner advances to and touches first base) when –</a:t>
            </a:r>
          </a:p>
          <a:p>
            <a:pPr marL="0" indent="0" eaLnBrk="1" hangingPunct="1">
              <a:buNone/>
            </a:pPr>
            <a:r>
              <a:rPr lang="en-US" sz="1800" dirty="0">
                <a:effectLst/>
                <a:latin typeface="Courier New" panose="02070309020205020404" pitchFamily="49" charset="0"/>
              </a:rPr>
              <a:t>o </a:t>
            </a:r>
            <a:r>
              <a:rPr lang="en-US" sz="1800" dirty="0">
                <a:effectLst/>
                <a:latin typeface="Arial" panose="020B0604020202020204" pitchFamily="34" charset="0"/>
              </a:rPr>
              <a:t>(a)(2) ALL DIVISIONS: the defense elects to “Intentionally Walk” the batter by announcing such decision to the plate umpire. The request may be made prior to or during the at-bat. A player may only be intentionally walked by announcing such decision to the home plate umpire one time during the course of the game. This would not restrict a team from throwing four balls outside of the strike zone to this batter at another time during the game.</a:t>
            </a:r>
          </a:p>
          <a:p>
            <a:pPr marL="0" indent="0" eaLnBrk="1" hangingPunct="1">
              <a:buNone/>
            </a:pPr>
            <a:br>
              <a:rPr lang="en-US" sz="1800" dirty="0"/>
            </a:br>
            <a:r>
              <a:rPr lang="en-US" sz="1800" dirty="0">
                <a:effectLst/>
                <a:latin typeface="Courier New" panose="02070309020205020404" pitchFamily="49" charset="0"/>
              </a:rPr>
              <a:t>o </a:t>
            </a:r>
            <a:r>
              <a:rPr lang="en-US" sz="1800" dirty="0">
                <a:effectLst/>
                <a:latin typeface="Arial" panose="020B0604020202020204" pitchFamily="34" charset="0"/>
              </a:rPr>
              <a:t>NOTE 1: Such notification must be made by the defensive manager. The manager must request and be granted “time” by the umpire and then inform the umpire of the defense’s intent to walk the batter.</a:t>
            </a:r>
            <a:br>
              <a:rPr lang="en-US" sz="1800" dirty="0"/>
            </a:br>
            <a:r>
              <a:rPr lang="en-US" sz="1800" dirty="0">
                <a:effectLst/>
                <a:latin typeface="Courier New" panose="02070309020205020404" pitchFamily="49" charset="0"/>
              </a:rPr>
              <a:t>o </a:t>
            </a:r>
            <a:r>
              <a:rPr lang="en-US" sz="1800" dirty="0">
                <a:effectLst/>
                <a:latin typeface="Arial" panose="020B0604020202020204" pitchFamily="34" charset="0"/>
              </a:rPr>
              <a:t>NOTE 2: The ball is dead, and no other runners may advance unless forced by the batter’s award. The appropriate number of “balls” needed based on the count on the batter at the time of the manager’s</a:t>
            </a:r>
            <a:br>
              <a:rPr lang="en-US" sz="1800" dirty="0"/>
            </a:br>
            <a:r>
              <a:rPr lang="en-US" sz="1800" dirty="0">
                <a:effectLst/>
                <a:latin typeface="Arial" panose="020B0604020202020204" pitchFamily="34" charset="0"/>
              </a:rPr>
              <a:t>request to complete the Intentional Walk will be added to the pitch count.</a:t>
            </a:r>
            <a:endParaRPr lang="en-US" altLang="en-US" sz="1800"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2023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25465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eaLnBrk="1" hangingPunct="1"/>
            <a:r>
              <a:rPr lang="en-US" dirty="0">
                <a:effectLst/>
                <a:latin typeface="Arial" panose="020B0604020202020204" pitchFamily="34" charset="0"/>
              </a:rPr>
              <a:t>Baseball and Softball (Tournament Play) – Managers and Coaches in the Dugout: This would allow teams to have up to three eligible coaches permitted in the dugout regardless of tournament team roster size.</a:t>
            </a:r>
          </a:p>
          <a:p>
            <a:pPr eaLnBrk="1" hangingPunct="1"/>
            <a:endParaRPr lang="en-US" dirty="0">
              <a:effectLst/>
              <a:latin typeface="Arial" panose="020B0604020202020204" pitchFamily="34" charset="0"/>
            </a:endParaRPr>
          </a:p>
          <a:p>
            <a:pPr eaLnBrk="1" hangingPunct="1"/>
            <a:r>
              <a:rPr lang="en-US" dirty="0">
                <a:effectLst/>
                <a:latin typeface="Arial" panose="020B0604020202020204" pitchFamily="34" charset="0"/>
              </a:rPr>
              <a:t>Baseball and Softball (Tournament Play) – Managers and Coaches: Requires all tournament managers and</a:t>
            </a:r>
            <a:br>
              <a:rPr lang="en-US" dirty="0"/>
            </a:br>
            <a:r>
              <a:rPr lang="en-US" dirty="0">
                <a:effectLst/>
                <a:latin typeface="Arial" panose="020B0604020202020204" pitchFamily="34" charset="0"/>
              </a:rPr>
              <a:t>coaches to complete the </a:t>
            </a:r>
            <a:r>
              <a:rPr lang="en-US" dirty="0">
                <a:solidFill>
                  <a:srgbClr val="FF0000"/>
                </a:solidFill>
                <a:effectLst/>
                <a:latin typeface="Arial" panose="020B0604020202020204" pitchFamily="34" charset="0"/>
              </a:rPr>
              <a:t>Little League Diamond Leader Training Program</a:t>
            </a:r>
            <a:r>
              <a:rPr lang="en-US" dirty="0">
                <a:effectLst/>
                <a:latin typeface="Arial" panose="020B0604020202020204" pitchFamily="34" charset="0"/>
              </a:rPr>
              <a:t> (LittleLeague.org/</a:t>
            </a:r>
            <a:r>
              <a:rPr lang="en-US" dirty="0" err="1">
                <a:effectLst/>
                <a:latin typeface="Arial" panose="020B0604020202020204" pitchFamily="34" charset="0"/>
              </a:rPr>
              <a:t>DiamondLeader</a:t>
            </a:r>
            <a:r>
              <a:rPr lang="en-US" dirty="0">
                <a:effectLst/>
                <a:latin typeface="Arial" panose="020B0604020202020204" pitchFamily="34" charset="0"/>
              </a:rPr>
              <a:t>)</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2023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394490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normAutofit lnSpcReduction="10000"/>
          </a:bodyPr>
          <a:lstStyle/>
          <a:p>
            <a:pPr eaLnBrk="1" hangingPunct="1"/>
            <a:r>
              <a:rPr lang="en-US" dirty="0">
                <a:effectLst/>
                <a:latin typeface="Arial" panose="020B0604020202020204" pitchFamily="34" charset="0"/>
              </a:rPr>
              <a:t>Baseball and Softball (Senior Division) – TOURNAMENT ORGANIZATION – PLAYER ELIGIBILITY: Provides flexibility to local leagues for the Senior Divisions of tournament play to place a player on a tournament team roster regardless of regular season participation.</a:t>
            </a:r>
          </a:p>
          <a:p>
            <a:pPr eaLnBrk="1" hangingPunct="1"/>
            <a:endParaRPr lang="en-US" altLang="en-US" dirty="0">
              <a:latin typeface="Arial" panose="020B0604020202020204" pitchFamily="34" charset="0"/>
            </a:endParaRPr>
          </a:p>
          <a:p>
            <a:pPr eaLnBrk="1" hangingPunct="1"/>
            <a:r>
              <a:rPr lang="en-US" dirty="0">
                <a:effectLst/>
                <a:latin typeface="Arial" panose="020B0604020202020204" pitchFamily="34" charset="0"/>
              </a:rPr>
              <a:t>Baseball and Softball (All Divisions except Senior Division) – TOURNAMENT RULE 9 – MANDATORY PLAY: Replaces the previous tournament mandatory play rule with a </a:t>
            </a:r>
            <a:r>
              <a:rPr lang="en-US" dirty="0">
                <a:solidFill>
                  <a:srgbClr val="FF0000"/>
                </a:solidFill>
                <a:effectLst/>
                <a:latin typeface="Arial" panose="020B0604020202020204" pitchFamily="34" charset="0"/>
              </a:rPr>
              <a:t>continuous batting order </a:t>
            </a:r>
            <a:r>
              <a:rPr lang="en-US" dirty="0">
                <a:effectLst/>
                <a:latin typeface="Arial" panose="020B0604020202020204" pitchFamily="34" charset="0"/>
              </a:rPr>
              <a:t>requirement for all divisions of tournament play except for the Senior Division</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2023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150208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eaLnBrk="1" hangingPunct="1"/>
            <a:r>
              <a:rPr lang="en-US" dirty="0">
                <a:effectLst/>
                <a:latin typeface="Arial" panose="020B0604020202020204" pitchFamily="34" charset="0"/>
              </a:rPr>
              <a:t>Baseball and Softball (All Divisions) – TOURNAMENT RULE 3 (d, Baseball; e, Softball) – Special Pinch Runner/Courtesy Runner: Updates the previous tournament special pinch runner rule to apply for Senior Division only, while providing a courtesy runner option for all other divisions of tournament play.</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2023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331058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00480"/>
            <a:ext cx="11231563" cy="5123007"/>
          </a:xfrm>
        </p:spPr>
        <p:txBody>
          <a:bodyPr>
            <a:normAutofit/>
          </a:bodyPr>
          <a:lstStyle/>
          <a:p>
            <a:pPr lvl="1"/>
            <a:endParaRPr lang="en-US" sz="2000" dirty="0">
              <a:solidFill>
                <a:srgbClr val="0070C0"/>
              </a:solidFill>
            </a:endParaRPr>
          </a:p>
          <a:p>
            <a:pPr lvl="1"/>
            <a:r>
              <a:rPr lang="en-US" sz="2000" dirty="0">
                <a:effectLst/>
                <a:latin typeface="Arial" panose="020B0604020202020204" pitchFamily="34" charset="0"/>
              </a:rPr>
              <a:t>Replaced with mandatory use of continuous batting order.</a:t>
            </a:r>
            <a:endParaRPr lang="en-US" altLang="en-US" sz="2000" dirty="0"/>
          </a:p>
          <a:p>
            <a:pPr lvl="1"/>
            <a:r>
              <a:rPr lang="en-US" sz="2000" dirty="0">
                <a:effectLst/>
                <a:latin typeface="Arial" panose="020B0604020202020204" pitchFamily="34" charset="0"/>
              </a:rPr>
              <a:t>Continuous batting order is required.  Players may be entered or re-entered defensively at any time</a:t>
            </a:r>
          </a:p>
          <a:p>
            <a:pPr lvl="1"/>
            <a:r>
              <a:rPr lang="en-US" sz="2000" dirty="0">
                <a:latin typeface="Arial" panose="020B0604020202020204" pitchFamily="34" charset="0"/>
              </a:rPr>
              <a:t>If a player is injured, becomes ill, or must leave the game site after the start of the game, the team will skip over him/her when his/her time at bat comes up without penalty. If the injured, ill, or absent player returns, he/she is merely inserted into their original spot in the batting order and the game continues. </a:t>
            </a:r>
          </a:p>
          <a:p>
            <a:pPr lvl="1"/>
            <a:r>
              <a:rPr lang="en-US" sz="2000" dirty="0">
                <a:latin typeface="Arial" panose="020B0604020202020204" pitchFamily="34" charset="0"/>
              </a:rPr>
              <a:t>If a player is unable to complete a plate appearance due to injury, illness or ejection, the next batter in the lineup shall take his/her place at the plate and assume the count of the original batter.</a:t>
            </a:r>
          </a:p>
          <a:p>
            <a:pPr lvl="1"/>
            <a:endParaRPr lang="en-US" altLang="en-US" sz="2000" dirty="0">
              <a:solidFill>
                <a:srgbClr val="0070C0"/>
              </a:solidFill>
            </a:endParaRPr>
          </a:p>
          <a:p>
            <a:pPr lvl="1"/>
            <a:r>
              <a:rPr lang="en-US" altLang="en-US" sz="2000" dirty="0">
                <a:solidFill>
                  <a:srgbClr val="FF0000"/>
                </a:solidFill>
              </a:rPr>
              <a:t>Mandatory play does not apply to Senior League.</a:t>
            </a:r>
          </a:p>
          <a:p>
            <a:pPr lvl="1"/>
            <a:r>
              <a:rPr lang="en-US" sz="2000" dirty="0">
                <a:effectLst/>
                <a:latin typeface="Arial" panose="020B0604020202020204" pitchFamily="34" charset="0"/>
              </a:rPr>
              <a:t>Any player who has been removed for a sub may re-enter in the same position in the batting order. Substitute may not re-enter.</a:t>
            </a:r>
            <a:endParaRPr lang="en-US" altLang="en-US" sz="2000" dirty="0">
              <a:solidFill>
                <a:srgbClr val="0070C0"/>
              </a:solidFill>
            </a:endParaRPr>
          </a:p>
          <a:p>
            <a:pPr marL="457200" lvl="1" indent="0">
              <a:buNone/>
            </a:pPr>
            <a:endParaRPr lang="en-US" altLang="en-US" dirty="0">
              <a:solidFill>
                <a:srgbClr val="FF0000"/>
              </a:solidFill>
            </a:endParaRPr>
          </a:p>
        </p:txBody>
      </p:sp>
      <p:sp>
        <p:nvSpPr>
          <p:cNvPr id="110594" name="Rectangle 2"/>
          <p:cNvSpPr>
            <a:spLocks noGrp="1" noChangeArrowheads="1"/>
          </p:cNvSpPr>
          <p:nvPr>
            <p:ph type="title" idx="4294967295"/>
          </p:nvPr>
        </p:nvSpPr>
        <p:spPr>
          <a:xfrm>
            <a:off x="1739591" y="542887"/>
            <a:ext cx="7953375" cy="989012"/>
          </a:xfrm>
        </p:spPr>
        <p:txBody>
          <a:bodyPr>
            <a:noAutofit/>
          </a:bodyPr>
          <a:lstStyle/>
          <a:p>
            <a:r>
              <a:rPr lang="en-US" altLang="en-US" b="1" dirty="0"/>
              <a:t>2023 District 8 Tournament Rules – </a:t>
            </a:r>
            <a:r>
              <a:rPr lang="en-US" altLang="en-US" sz="2800" b="1" dirty="0">
                <a:solidFill>
                  <a:srgbClr val="FF0000"/>
                </a:solidFill>
              </a:rPr>
              <a:t>Mandatory Play</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374556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4276</TotalTime>
  <Words>4408</Words>
  <Application>Microsoft Office PowerPoint</Application>
  <PresentationFormat>Widescreen</PresentationFormat>
  <Paragraphs>372</Paragraphs>
  <Slides>37</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Office Theme</vt:lpstr>
      <vt:lpstr>Packager Shell Object</vt:lpstr>
      <vt:lpstr>PowerPoint Presentation</vt:lpstr>
      <vt:lpstr>2023 District 8 Tournament Rules  </vt:lpstr>
      <vt:lpstr>2023 District 8 Tournament Rules  </vt:lpstr>
      <vt:lpstr>2023 District 8 Tournament Rules Significant Updates  </vt:lpstr>
      <vt:lpstr>2023 District 8 Tournament Rules Significant Updates  </vt:lpstr>
      <vt:lpstr>2023 District 8 Tournament Rules Significant Updates  </vt:lpstr>
      <vt:lpstr>2023 District 8 Tournament Rules Significant Updates  </vt:lpstr>
      <vt:lpstr>2023 District 8 Tournament Rules Significant Updates  </vt:lpstr>
      <vt:lpstr>2023 District 8 Tournament Rules – Mandatory Play </vt:lpstr>
      <vt:lpstr>2023 District 8 Tournament Rules – Number of Players</vt:lpstr>
      <vt:lpstr>2023 District 8 Tournament Rules – Uniforms</vt:lpstr>
      <vt:lpstr>2023 District 8 Tournament Rules –  Other Rules </vt:lpstr>
      <vt:lpstr>2023 District 8 Tournament Rules –  Run Rules</vt:lpstr>
      <vt:lpstr>2023 District 8 Tournament Rules –  Tie Games</vt:lpstr>
      <vt:lpstr>2023 District 8 Tournament Rules – Between Innings</vt:lpstr>
      <vt:lpstr>2023 District 8 Tournament Rules – Equipment Checks</vt:lpstr>
      <vt:lpstr> 2023 District 8 Tournament Rules –  Helmets </vt:lpstr>
      <vt:lpstr>2023 District 8 Tournament Rules –</vt:lpstr>
      <vt:lpstr>2023 District 8 Tournament Rules –  Baseball Bat Rules </vt:lpstr>
      <vt:lpstr>2023 District 8 Tournament Rules –  Softball Bat Rules </vt:lpstr>
      <vt:lpstr>2023 District 8 Tournament Rules – Runners Explained </vt:lpstr>
      <vt:lpstr>2023 District 8 Tournament Rules –  Rule 6.02 (Foot-in-Box Rule) </vt:lpstr>
      <vt:lpstr>2023 District 8 Tournament Rules –  Rule 6.08 Intentional Walk Rule </vt:lpstr>
      <vt:lpstr>2023 District 8 Tournament Rules –  Rule 7 - Base Awards </vt:lpstr>
      <vt:lpstr>2023 District 8 Tournament Rules –  Rule 8 Pitching (Baseball) </vt:lpstr>
      <vt:lpstr>2023 District 8 Tournament Rules –  Rule 8 Pitching (Softball) </vt:lpstr>
      <vt:lpstr>2023 District 8 Tournament Rules –  Rule 8 Pitching (Softball) </vt:lpstr>
      <vt:lpstr>2023 District 8 Tournament Rules – Appeal</vt:lpstr>
      <vt:lpstr>2023 District 8 Tournament Rules – Proper procedure for Protest</vt:lpstr>
      <vt:lpstr>2023 District 8 Tournament Rules – Proper procedure for Protest</vt:lpstr>
      <vt:lpstr>2023 District 8 Tournament Rules –  Curfew</vt:lpstr>
      <vt:lpstr>2023 District 8 Tournament Rules – Lightning Safety</vt:lpstr>
      <vt:lpstr>2023 District 8 Tournament Rules – Contact Information</vt:lpstr>
      <vt:lpstr>2023 District 8 Tournament Rules – Backup</vt:lpstr>
      <vt:lpstr>PowerPoint Presentation</vt:lpstr>
      <vt:lpstr>FAQs</vt:lpstr>
      <vt:lpstr>Files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Tournament Rule Changes</dc:title>
  <dc:creator>Robin Murray</dc:creator>
  <cp:lastModifiedBy>John Hildreth</cp:lastModifiedBy>
  <cp:revision>262</cp:revision>
  <dcterms:created xsi:type="dcterms:W3CDTF">2016-06-11T04:07:11Z</dcterms:created>
  <dcterms:modified xsi:type="dcterms:W3CDTF">2023-06-17T14:21:56Z</dcterms:modified>
</cp:coreProperties>
</file>